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8" r:id="rId2"/>
    <p:sldId id="298" r:id="rId3"/>
    <p:sldId id="268" r:id="rId4"/>
    <p:sldId id="276" r:id="rId5"/>
    <p:sldId id="267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90" r:id="rId16"/>
    <p:sldId id="291" r:id="rId17"/>
    <p:sldId id="287" r:id="rId18"/>
    <p:sldId id="288" r:id="rId19"/>
    <p:sldId id="289" r:id="rId20"/>
    <p:sldId id="270" r:id="rId21"/>
    <p:sldId id="271" r:id="rId22"/>
    <p:sldId id="272" r:id="rId23"/>
    <p:sldId id="274" r:id="rId24"/>
    <p:sldId id="292" r:id="rId25"/>
    <p:sldId id="293" r:id="rId26"/>
    <p:sldId id="294" r:id="rId27"/>
    <p:sldId id="269" r:id="rId28"/>
    <p:sldId id="295" r:id="rId29"/>
    <p:sldId id="296" r:id="rId30"/>
    <p:sldId id="297" r:id="rId31"/>
    <p:sldId id="273" r:id="rId32"/>
    <p:sldId id="275" r:id="rId33"/>
    <p:sldId id="265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C5D98"/>
    <a:srgbClr val="4BACC6"/>
    <a:srgbClr val="93CDDD"/>
    <a:srgbClr val="39A0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706" autoAdjust="0"/>
    <p:restoredTop sz="91357" autoAdjust="0"/>
  </p:normalViewPr>
  <p:slideViewPr>
    <p:cSldViewPr>
      <p:cViewPr>
        <p:scale>
          <a:sx n="100" d="100"/>
          <a:sy n="100" d="100"/>
        </p:scale>
        <p:origin x="-1944" y="-5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4DADD2-CE5D-4D00-AD56-A982E0E66257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5ABEC8-EB60-4AD8-B213-4E2FF7F8A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36524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6C1B0-3FF3-4F55-82E7-6DDC0D726704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7AF8F1-9B49-49CF-B432-2E5C8D181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2013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7AF8F1-9B49-49CF-B432-2E5C8D18116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936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StudioADesign/Desktop/CFA-Logo.png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CF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100000">
                <a:schemeClr val="accent5">
                  <a:lumMod val="40000"/>
                  <a:lumOff val="60000"/>
                </a:schemeClr>
              </a:gs>
              <a:gs pos="77000">
                <a:schemeClr val="accent5">
                  <a:lumMod val="75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CFA-Logo-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05500"/>
            <a:ext cx="1752600" cy="876300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3109682"/>
            <a:ext cx="9144000" cy="184603"/>
          </a:xfrm>
          <a:prstGeom prst="rect">
            <a:avLst/>
          </a:prstGeom>
          <a:solidFill>
            <a:srgbClr val="39A036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1492560"/>
            <a:ext cx="9144000" cy="1705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6316" y="1610412"/>
            <a:ext cx="8483238" cy="1470025"/>
          </a:xfrm>
        </p:spPr>
        <p:txBody>
          <a:bodyPr>
            <a:normAutofit/>
          </a:bodyPr>
          <a:lstStyle>
            <a:lvl1pPr algn="r">
              <a:defRPr sz="40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19599" y="3585912"/>
            <a:ext cx="4038601" cy="605088"/>
          </a:xfrm>
        </p:spPr>
        <p:txBody>
          <a:bodyPr/>
          <a:lstStyle>
            <a:lvl1pPr marL="0" indent="0" algn="r">
              <a:buNone/>
              <a:defRPr b="0" i="0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 </a:t>
            </a:r>
            <a:endParaRPr lang="en-US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6"/>
          </p:nvPr>
        </p:nvSpPr>
        <p:spPr>
          <a:xfrm>
            <a:off x="4419600" y="4038600"/>
            <a:ext cx="4038600" cy="533400"/>
          </a:xfrm>
        </p:spPr>
        <p:txBody>
          <a:bodyPr/>
          <a:lstStyle>
            <a:lvl1pPr marL="0" indent="0" algn="r">
              <a:buNone/>
              <a:defRPr b="0" i="1" baseline="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7"/>
          </p:nvPr>
        </p:nvSpPr>
        <p:spPr>
          <a:xfrm>
            <a:off x="1905000" y="5029200"/>
            <a:ext cx="6553200" cy="914400"/>
          </a:xfrm>
        </p:spPr>
        <p:txBody>
          <a:bodyPr>
            <a:noAutofit/>
          </a:bodyPr>
          <a:lstStyle>
            <a:lvl1pPr marL="0" indent="0" algn="r">
              <a:buNone/>
              <a:defRPr lang="en-US" sz="2200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2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en-US" sz="2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lang="en-US" sz="2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defRPr lang="en-US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8" hasCustomPrompt="1"/>
          </p:nvPr>
        </p:nvSpPr>
        <p:spPr>
          <a:xfrm>
            <a:off x="5943600" y="6096000"/>
            <a:ext cx="2514600" cy="457200"/>
          </a:xfrm>
        </p:spPr>
        <p:txBody>
          <a:bodyPr/>
          <a:lstStyle>
            <a:lvl1pPr marL="0" indent="0" algn="r">
              <a:buNone/>
              <a:defRPr sz="2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date</a:t>
            </a:r>
          </a:p>
        </p:txBody>
      </p:sp>
    </p:spTree>
    <p:extLst>
      <p:ext uri="{BB962C8B-B14F-4D97-AF65-F5344CB8AC3E}">
        <p14:creationId xmlns:p14="http://schemas.microsoft.com/office/powerpoint/2010/main" val="31945796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100000">
                <a:schemeClr val="accent5">
                  <a:lumMod val="40000"/>
                  <a:lumOff val="60000"/>
                </a:schemeClr>
              </a:gs>
              <a:gs pos="77000">
                <a:schemeClr val="accent5">
                  <a:lumMod val="75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CFA-Logo-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96000"/>
            <a:ext cx="1444750" cy="722375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679339"/>
            <a:ext cx="9144000" cy="184603"/>
          </a:xfrm>
          <a:prstGeom prst="rect">
            <a:avLst/>
          </a:prstGeom>
          <a:solidFill>
            <a:srgbClr val="39A036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9144000" cy="7679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937"/>
            <a:ext cx="8153400" cy="493310"/>
          </a:xfrm>
        </p:spPr>
        <p:txBody>
          <a:bodyPr>
            <a:noAutofit/>
          </a:bodyPr>
          <a:lstStyle>
            <a:lvl1pPr algn="l">
              <a:defRPr sz="3600" baseline="0">
                <a:solidFill>
                  <a:schemeClr val="tx1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>
            <a:lvl1pPr>
              <a:spcAft>
                <a:spcPts val="1200"/>
              </a:spcAft>
              <a:defRPr sz="2800" baseline="0">
                <a:solidFill>
                  <a:srgbClr val="FFFFFF"/>
                </a:solidFill>
                <a:latin typeface="Calibri" panose="020F0502020204030204" pitchFamily="34" charset="0"/>
              </a:defRPr>
            </a:lvl1pPr>
            <a:lvl2pPr>
              <a:spcAft>
                <a:spcPts val="600"/>
              </a:spcAft>
              <a:defRPr sz="2200" baseline="0">
                <a:solidFill>
                  <a:srgbClr val="FFFFFF"/>
                </a:solidFill>
              </a:defRPr>
            </a:lvl2pPr>
            <a:lvl3pPr>
              <a:spcAft>
                <a:spcPts val="600"/>
              </a:spcAft>
              <a:defRPr sz="2000" baseline="0">
                <a:solidFill>
                  <a:srgbClr val="FFFFFF"/>
                </a:solidFill>
              </a:defRPr>
            </a:lvl3pPr>
            <a:lvl4pPr>
              <a:spcAft>
                <a:spcPts val="600"/>
              </a:spcAft>
              <a:defRPr sz="1800" baseline="0">
                <a:solidFill>
                  <a:srgbClr val="FFFFFF"/>
                </a:solidFill>
              </a:defRPr>
            </a:lvl4pPr>
            <a:lvl5pPr>
              <a:spcAft>
                <a:spcPts val="600"/>
              </a:spcAft>
              <a:defRPr sz="1600" baseline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Slide Number Placeholder 18"/>
          <p:cNvSpPr>
            <a:spLocks noGrp="1"/>
          </p:cNvSpPr>
          <p:nvPr>
            <p:ph type="sldNum" sz="quarter" idx="12"/>
          </p:nvPr>
        </p:nvSpPr>
        <p:spPr>
          <a:xfrm>
            <a:off x="2057400" y="6365697"/>
            <a:ext cx="6553200" cy="33193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lnSpc>
                <a:spcPct val="80000"/>
              </a:lnSpc>
            </a:pPr>
            <a:r>
              <a:rPr lang="en-US" sz="1200" dirty="0" smtClean="0"/>
              <a:t>Page </a:t>
            </a:r>
            <a:fld id="{0EF0C9C8-817D-4436-9799-3B5035CED07B}" type="slidenum">
              <a:rPr lang="en-US" sz="1200" smtClean="0"/>
              <a:pPr>
                <a:lnSpc>
                  <a:spcPct val="80000"/>
                </a:lnSpc>
              </a:pPr>
              <a:t>‹#›</a:t>
            </a:fld>
            <a:r>
              <a:rPr lang="en-US" sz="1200" dirty="0" smtClean="0"/>
              <a:t>   •   DePascale  •   Assessment Literacy Framework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3743944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100000">
                <a:schemeClr val="accent5">
                  <a:lumMod val="40000"/>
                  <a:lumOff val="60000"/>
                </a:schemeClr>
              </a:gs>
              <a:gs pos="77000">
                <a:schemeClr val="accent5">
                  <a:lumMod val="75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CFA-Logo-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96000"/>
            <a:ext cx="1444750" cy="722375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679339"/>
            <a:ext cx="9144000" cy="184603"/>
          </a:xfrm>
          <a:prstGeom prst="rect">
            <a:avLst/>
          </a:prstGeom>
          <a:solidFill>
            <a:srgbClr val="39A036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9144000" cy="7679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937"/>
            <a:ext cx="8153400" cy="493310"/>
          </a:xfrm>
        </p:spPr>
        <p:txBody>
          <a:bodyPr>
            <a:noAutofit/>
          </a:bodyPr>
          <a:lstStyle>
            <a:lvl1pPr algn="l">
              <a:defRPr sz="3600" baseline="0">
                <a:solidFill>
                  <a:schemeClr val="tx1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4495800" cy="4525963"/>
          </a:xfrm>
        </p:spPr>
        <p:txBody>
          <a:bodyPr/>
          <a:lstStyle>
            <a:lvl1pPr>
              <a:spcAft>
                <a:spcPts val="1200"/>
              </a:spcAft>
              <a:defRPr sz="2800" baseline="0">
                <a:solidFill>
                  <a:srgbClr val="FFFFFF"/>
                </a:solidFill>
                <a:latin typeface="Calibri" panose="020F0502020204030204" pitchFamily="34" charset="0"/>
              </a:defRPr>
            </a:lvl1pPr>
            <a:lvl2pPr>
              <a:spcAft>
                <a:spcPts val="600"/>
              </a:spcAft>
              <a:defRPr sz="2200" baseline="0">
                <a:solidFill>
                  <a:srgbClr val="FFFFFF"/>
                </a:solidFill>
              </a:defRPr>
            </a:lvl2pPr>
            <a:lvl3pPr>
              <a:spcAft>
                <a:spcPts val="600"/>
              </a:spcAft>
              <a:defRPr sz="2000" baseline="0">
                <a:solidFill>
                  <a:srgbClr val="FFFFFF"/>
                </a:solidFill>
              </a:defRPr>
            </a:lvl3pPr>
            <a:lvl4pPr>
              <a:spcAft>
                <a:spcPts val="600"/>
              </a:spcAft>
              <a:defRPr sz="1800" baseline="0">
                <a:solidFill>
                  <a:srgbClr val="FFFFFF"/>
                </a:solidFill>
              </a:defRPr>
            </a:lvl4pPr>
            <a:lvl5pPr>
              <a:spcAft>
                <a:spcPts val="600"/>
              </a:spcAft>
              <a:defRPr sz="1600" baseline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Slide Number Placeholder 18"/>
          <p:cNvSpPr>
            <a:spLocks noGrp="1"/>
          </p:cNvSpPr>
          <p:nvPr>
            <p:ph type="sldNum" sz="quarter" idx="12"/>
          </p:nvPr>
        </p:nvSpPr>
        <p:spPr>
          <a:xfrm>
            <a:off x="2057400" y="6365697"/>
            <a:ext cx="6553200" cy="33193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lnSpc>
                <a:spcPct val="80000"/>
              </a:lnSpc>
            </a:pPr>
            <a:r>
              <a:rPr lang="en-US" sz="1200" dirty="0" smtClean="0"/>
              <a:t>Page </a:t>
            </a:r>
            <a:fld id="{0EF0C9C8-817D-4436-9799-3B5035CED07B}" type="slidenum">
              <a:rPr lang="en-US" sz="1200" smtClean="0"/>
              <a:pPr>
                <a:lnSpc>
                  <a:spcPct val="80000"/>
                </a:lnSpc>
              </a:pPr>
              <a:t>‹#›</a:t>
            </a:fld>
            <a:r>
              <a:rPr lang="en-US" sz="1200" dirty="0" smtClean="0"/>
              <a:t>   •   DePascale  •   Assessment Literacy Framework</a:t>
            </a:r>
            <a:endParaRPr lang="en-US" sz="120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019800" y="2057400"/>
            <a:ext cx="2057400" cy="24384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8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100000">
                <a:schemeClr val="accent5">
                  <a:lumMod val="40000"/>
                  <a:lumOff val="60000"/>
                </a:schemeClr>
              </a:gs>
              <a:gs pos="77000">
                <a:schemeClr val="accent5">
                  <a:lumMod val="75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79339"/>
            <a:ext cx="9144000" cy="184603"/>
          </a:xfrm>
          <a:prstGeom prst="rect">
            <a:avLst/>
          </a:prstGeom>
          <a:solidFill>
            <a:srgbClr val="39A036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9144000" cy="7679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128937"/>
            <a:ext cx="8153400" cy="493310"/>
          </a:xfrm>
        </p:spPr>
        <p:txBody>
          <a:bodyPr>
            <a:noAutofit/>
          </a:bodyPr>
          <a:lstStyle>
            <a:lvl1pPr algn="l">
              <a:defRPr sz="3600" baseline="0">
                <a:solidFill>
                  <a:schemeClr val="tx1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6" name="Picture 15" descr="CFA-Logo-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96000"/>
            <a:ext cx="1444750" cy="722375"/>
          </a:xfrm>
          <a:prstGeom prst="rect">
            <a:avLst/>
          </a:prstGeom>
        </p:spPr>
      </p:pic>
      <p:sp>
        <p:nvSpPr>
          <p:cNvPr id="17" name="Slide Number Placeholder 18"/>
          <p:cNvSpPr>
            <a:spLocks noGrp="1"/>
          </p:cNvSpPr>
          <p:nvPr>
            <p:ph type="sldNum" sz="quarter" idx="12"/>
          </p:nvPr>
        </p:nvSpPr>
        <p:spPr>
          <a:xfrm>
            <a:off x="2057400" y="6365697"/>
            <a:ext cx="6553200" cy="33193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lnSpc>
                <a:spcPct val="80000"/>
              </a:lnSpc>
            </a:pPr>
            <a:r>
              <a:rPr lang="en-US" sz="1200" dirty="0" smtClean="0"/>
              <a:t>Page </a:t>
            </a:r>
            <a:fld id="{0EF0C9C8-817D-4436-9799-3B5035CED07B}" type="slidenum">
              <a:rPr lang="en-US" sz="1200" smtClean="0"/>
              <a:pPr>
                <a:lnSpc>
                  <a:spcPct val="80000"/>
                </a:lnSpc>
              </a:pPr>
              <a:t>‹#›</a:t>
            </a:fld>
            <a:r>
              <a:rPr lang="en-US" sz="1200" dirty="0" smtClean="0"/>
              <a:t>   •   Marion   •   Presentation to the NH Superintendents Association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7869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79339"/>
            <a:ext cx="9144000" cy="184603"/>
          </a:xfrm>
          <a:prstGeom prst="rect">
            <a:avLst/>
          </a:prstGeom>
          <a:solidFill>
            <a:srgbClr val="39A036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9144000" cy="767948"/>
          </a:xfrm>
          <a:prstGeom prst="rect">
            <a:avLst/>
          </a:prstGeom>
          <a:gradFill>
            <a:gsLst>
              <a:gs pos="100000">
                <a:schemeClr val="accent5">
                  <a:lumMod val="40000"/>
                  <a:lumOff val="60000"/>
                </a:schemeClr>
              </a:gs>
              <a:gs pos="0">
                <a:schemeClr val="accent5">
                  <a:lumMod val="75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937"/>
            <a:ext cx="8153400" cy="493310"/>
          </a:xfrm>
        </p:spPr>
        <p:txBody>
          <a:bodyPr>
            <a:noAutofit/>
          </a:bodyPr>
          <a:lstStyle>
            <a:lvl1pPr algn="l">
              <a:defRPr sz="3600" baseline="0">
                <a:solidFill>
                  <a:srgbClr val="000000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9" name="CFA-Logo.png" descr="/Users/StudioADesign/Desktop/CFA-Logo.png"/>
          <p:cNvPicPr>
            <a:picLocks noChangeAspect="1"/>
          </p:cNvPicPr>
          <p:nvPr userDrawn="1"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76" y="6170898"/>
            <a:ext cx="1485455" cy="594181"/>
          </a:xfrm>
          <a:prstGeom prst="rect">
            <a:avLst/>
          </a:prstGeom>
        </p:spPr>
      </p:pic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>
          <a:xfrm>
            <a:off x="2057400" y="6365697"/>
            <a:ext cx="6553200" cy="33193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200" dirty="0" smtClean="0"/>
              <a:t>Page </a:t>
            </a:r>
            <a:fld id="{0EF0C9C8-817D-4436-9799-3B5035CED07B}" type="slidenum">
              <a:rPr lang="en-US" sz="1200" smtClean="0"/>
              <a:pPr>
                <a:lnSpc>
                  <a:spcPct val="80000"/>
                </a:lnSpc>
              </a:pPr>
              <a:t>‹#›</a:t>
            </a:fld>
            <a:r>
              <a:rPr lang="en-US" sz="1200" dirty="0" smtClean="0"/>
              <a:t>   •   Marion   •   Presentation to the NH Superintendents Association</a:t>
            </a:r>
            <a:endParaRPr lang="en-US" sz="1200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13"/>
          </p:nvPr>
        </p:nvSpPr>
        <p:spPr>
          <a:xfrm>
            <a:off x="457200" y="1143000"/>
            <a:ext cx="8153400" cy="4495800"/>
          </a:xfrm>
        </p:spPr>
        <p:txBody>
          <a:bodyPr>
            <a:normAutofit/>
          </a:bodyPr>
          <a:lstStyle>
            <a:lvl1pPr marL="0" indent="0">
              <a:buNone/>
              <a:defRPr sz="2800" i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6584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P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100000">
                <a:schemeClr val="accent5">
                  <a:lumMod val="40000"/>
                  <a:lumOff val="60000"/>
                </a:schemeClr>
              </a:gs>
              <a:gs pos="77000">
                <a:schemeClr val="accent5">
                  <a:lumMod val="75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CFA-Logo-whiteGreen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583"/>
          <a:stretch/>
        </p:blipFill>
        <p:spPr>
          <a:xfrm>
            <a:off x="3505200" y="1600200"/>
            <a:ext cx="2540000" cy="3585882"/>
          </a:xfrm>
          <a:prstGeom prst="rect">
            <a:avLst/>
          </a:prstGeom>
        </p:spPr>
      </p:pic>
      <p:sp>
        <p:nvSpPr>
          <p:cNvPr id="16" name="Rectangle 15"/>
          <p:cNvSpPr/>
          <p:nvPr userDrawn="1"/>
        </p:nvSpPr>
        <p:spPr>
          <a:xfrm>
            <a:off x="0" y="679339"/>
            <a:ext cx="9144000" cy="184603"/>
          </a:xfrm>
          <a:prstGeom prst="rect">
            <a:avLst/>
          </a:prstGeom>
          <a:solidFill>
            <a:srgbClr val="39A036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0" y="0"/>
            <a:ext cx="9144000" cy="7679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128937"/>
            <a:ext cx="8153400" cy="493310"/>
          </a:xfrm>
        </p:spPr>
        <p:txBody>
          <a:bodyPr>
            <a:noAutofit/>
          </a:bodyPr>
          <a:lstStyle>
            <a:lvl1pPr algn="l">
              <a:defRPr sz="3600" baseline="0">
                <a:solidFill>
                  <a:schemeClr val="tx1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 userDrawn="1"/>
        </p:nvSpPr>
        <p:spPr>
          <a:xfrm>
            <a:off x="457200" y="1384148"/>
            <a:ext cx="5284536" cy="19545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Font typeface="Arial"/>
              <a:buNone/>
            </a:pPr>
            <a:r>
              <a:rPr lang="en-US" sz="3600" dirty="0" smtClean="0">
                <a:solidFill>
                  <a:srgbClr val="FFFFFF"/>
                </a:solidFill>
              </a:rPr>
              <a:t>Center for Assessment</a:t>
            </a:r>
          </a:p>
          <a:p>
            <a:pPr marL="0" indent="0">
              <a:lnSpc>
                <a:spcPct val="80000"/>
              </a:lnSpc>
              <a:buFont typeface="Arial"/>
              <a:buNone/>
            </a:pPr>
            <a:r>
              <a:rPr lang="en-US" sz="3600" dirty="0" err="1" smtClean="0">
                <a:solidFill>
                  <a:srgbClr val="FFFFFF"/>
                </a:solidFill>
              </a:rPr>
              <a:t>www.nciea.org</a:t>
            </a:r>
            <a:endParaRPr lang="en-US" sz="3600" dirty="0" smtClean="0">
              <a:solidFill>
                <a:srgbClr val="FFFFFF"/>
              </a:solidFill>
            </a:endParaRP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 hasCustomPrompt="1"/>
          </p:nvPr>
        </p:nvSpPr>
        <p:spPr>
          <a:xfrm>
            <a:off x="4267200" y="4572000"/>
            <a:ext cx="4343400" cy="990600"/>
          </a:xfrm>
        </p:spPr>
        <p:txBody>
          <a:bodyPr/>
          <a:lstStyle>
            <a:lvl1pPr marL="0" indent="0" algn="r">
              <a:buNone/>
              <a:defRPr lang="en-US" sz="3600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 smtClean="0"/>
              <a:t>Click to edit Name </a:t>
            </a:r>
          </a:p>
        </p:txBody>
      </p:sp>
      <p:pic>
        <p:nvPicPr>
          <p:cNvPr id="21" name="Picture 20" descr="CFA-Logo-White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96000"/>
            <a:ext cx="1444750" cy="722375"/>
          </a:xfrm>
          <a:prstGeom prst="rect">
            <a:avLst/>
          </a:prstGeom>
        </p:spPr>
      </p:pic>
      <p:sp>
        <p:nvSpPr>
          <p:cNvPr id="22" name="Slide Number Placeholder 18"/>
          <p:cNvSpPr>
            <a:spLocks noGrp="1"/>
          </p:cNvSpPr>
          <p:nvPr>
            <p:ph type="sldNum" sz="quarter" idx="12"/>
          </p:nvPr>
        </p:nvSpPr>
        <p:spPr>
          <a:xfrm>
            <a:off x="2057400" y="6365697"/>
            <a:ext cx="6553200" cy="33193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lnSpc>
                <a:spcPct val="80000"/>
              </a:lnSpc>
            </a:pPr>
            <a:r>
              <a:rPr lang="en-US" sz="1200" dirty="0" smtClean="0"/>
              <a:t>Page </a:t>
            </a:r>
            <a:fld id="{0EF0C9C8-817D-4436-9799-3B5035CED07B}" type="slidenum">
              <a:rPr lang="en-US" sz="1200" smtClean="0"/>
              <a:pPr>
                <a:lnSpc>
                  <a:spcPct val="80000"/>
                </a:lnSpc>
              </a:pPr>
              <a:t>‹#›</a:t>
            </a:fld>
            <a:r>
              <a:rPr lang="en-US" sz="1200" dirty="0" smtClean="0"/>
              <a:t>   •   Marion   •   Presentation to the NH Superintendents Association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48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Page without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100000">
                <a:schemeClr val="accent5">
                  <a:lumMod val="40000"/>
                  <a:lumOff val="60000"/>
                </a:schemeClr>
              </a:gs>
              <a:gs pos="77000">
                <a:schemeClr val="accent5">
                  <a:lumMod val="75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CFA-Logo-whiteGreen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583"/>
          <a:stretch/>
        </p:blipFill>
        <p:spPr>
          <a:xfrm>
            <a:off x="3505200" y="1600200"/>
            <a:ext cx="2540000" cy="3585882"/>
          </a:xfrm>
          <a:prstGeom prst="rect">
            <a:avLst/>
          </a:prstGeom>
        </p:spPr>
      </p:pic>
      <p:sp>
        <p:nvSpPr>
          <p:cNvPr id="16" name="Rectangle 15"/>
          <p:cNvSpPr/>
          <p:nvPr userDrawn="1"/>
        </p:nvSpPr>
        <p:spPr>
          <a:xfrm>
            <a:off x="0" y="679339"/>
            <a:ext cx="9144000" cy="184603"/>
          </a:xfrm>
          <a:prstGeom prst="rect">
            <a:avLst/>
          </a:prstGeom>
          <a:solidFill>
            <a:srgbClr val="39A036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0" y="0"/>
            <a:ext cx="9144000" cy="7679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128937"/>
            <a:ext cx="8153400" cy="493310"/>
          </a:xfrm>
        </p:spPr>
        <p:txBody>
          <a:bodyPr>
            <a:noAutofit/>
          </a:bodyPr>
          <a:lstStyle>
            <a:lvl1pPr algn="l">
              <a:defRPr sz="3600" baseline="0">
                <a:solidFill>
                  <a:schemeClr val="tx1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" name="Content Placeholder 2"/>
          <p:cNvSpPr txBox="1">
            <a:spLocks/>
          </p:cNvSpPr>
          <p:nvPr userDrawn="1"/>
        </p:nvSpPr>
        <p:spPr>
          <a:xfrm>
            <a:off x="457200" y="1384148"/>
            <a:ext cx="5284536" cy="19545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Font typeface="Arial"/>
              <a:buNone/>
            </a:pPr>
            <a:r>
              <a:rPr lang="en-US" sz="3600" dirty="0" smtClean="0">
                <a:solidFill>
                  <a:srgbClr val="FFFFFF"/>
                </a:solidFill>
              </a:rPr>
              <a:t>Center for Assessment</a:t>
            </a:r>
          </a:p>
          <a:p>
            <a:pPr marL="0" indent="0">
              <a:lnSpc>
                <a:spcPct val="80000"/>
              </a:lnSpc>
              <a:buFont typeface="Arial"/>
              <a:buNone/>
            </a:pPr>
            <a:r>
              <a:rPr lang="en-US" sz="3600" dirty="0" err="1" smtClean="0">
                <a:solidFill>
                  <a:srgbClr val="FFFFFF"/>
                </a:solidFill>
              </a:rPr>
              <a:t>www.nciea.org</a:t>
            </a:r>
            <a:endParaRPr lang="en-US" sz="3600" dirty="0" smtClean="0">
              <a:solidFill>
                <a:srgbClr val="FFFFFF"/>
              </a:solidFill>
            </a:endParaRPr>
          </a:p>
        </p:txBody>
      </p:sp>
      <p:sp>
        <p:nvSpPr>
          <p:cNvPr id="21" name="Content Placeholder 14"/>
          <p:cNvSpPr>
            <a:spLocks noGrp="1"/>
          </p:cNvSpPr>
          <p:nvPr>
            <p:ph sz="quarter" idx="14" hasCustomPrompt="1"/>
          </p:nvPr>
        </p:nvSpPr>
        <p:spPr>
          <a:xfrm>
            <a:off x="4267200" y="4572000"/>
            <a:ext cx="4343400" cy="990600"/>
          </a:xfrm>
        </p:spPr>
        <p:txBody>
          <a:bodyPr/>
          <a:lstStyle>
            <a:lvl1pPr marL="0" indent="0" algn="r">
              <a:buNone/>
              <a:defRPr lang="en-US" sz="3600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 smtClean="0"/>
              <a:t>Click to edit Name </a:t>
            </a:r>
          </a:p>
        </p:txBody>
      </p:sp>
      <p:pic>
        <p:nvPicPr>
          <p:cNvPr id="22" name="Picture 21" descr="CFA-Logo-White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96000"/>
            <a:ext cx="1444750" cy="72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25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8977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301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8" r:id="rId4"/>
    <p:sldLayoutId id="2147483659" r:id="rId5"/>
    <p:sldLayoutId id="2147483657" r:id="rId6"/>
    <p:sldLayoutId id="2147483651" r:id="rId7"/>
    <p:sldLayoutId id="2147483655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en-US" sz="2400" kern="1200" baseline="0" dirty="0" smtClean="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en-US" sz="2400" kern="1200" baseline="0" dirty="0" smtClean="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en-US" sz="2400" kern="1200" baseline="0" dirty="0" smtClean="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en-US" sz="2400" kern="1200" baseline="0" dirty="0" smtClean="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en-US" sz="2400" kern="1200" baseline="0" dirty="0" smtClean="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Applying a Conceptual Framework </a:t>
            </a:r>
            <a:br>
              <a:rPr lang="en-US" dirty="0" smtClean="0"/>
            </a:br>
            <a:r>
              <a:rPr lang="en-US" dirty="0" smtClean="0"/>
              <a:t>for Assessment Literacy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smtClean="0"/>
              <a:t>NCME Training Session</a:t>
            </a:r>
          </a:p>
          <a:p>
            <a:endParaRPr lang="en-US" dirty="0" smtClean="0"/>
          </a:p>
          <a:p>
            <a:r>
              <a:rPr lang="en-US" dirty="0" smtClean="0"/>
              <a:t>San Antonio, Texas</a:t>
            </a:r>
          </a:p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April 27,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30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evidence is needed to answer the question?</a:t>
            </a:r>
          </a:p>
          <a:p>
            <a:r>
              <a:rPr lang="en-US" dirty="0" smtClean="0"/>
              <a:t>Two critical questions</a:t>
            </a:r>
          </a:p>
          <a:p>
            <a:pPr lvl="1"/>
            <a:r>
              <a:rPr lang="en-US" dirty="0" smtClean="0"/>
              <a:t>What is acceptable evidence?</a:t>
            </a:r>
          </a:p>
          <a:p>
            <a:pPr lvl="2"/>
            <a:r>
              <a:rPr lang="en-US" dirty="0" smtClean="0"/>
              <a:t>Defining the evidence</a:t>
            </a:r>
          </a:p>
          <a:p>
            <a:pPr lvl="2"/>
            <a:r>
              <a:rPr lang="en-US" dirty="0" smtClean="0"/>
              <a:t>Collecting the evidence</a:t>
            </a:r>
          </a:p>
          <a:p>
            <a:pPr lvl="1"/>
            <a:r>
              <a:rPr lang="en-US" dirty="0" smtClean="0"/>
              <a:t>How much evidence do I need?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200" dirty="0" smtClean="0"/>
              <a:t>Page </a:t>
            </a:r>
            <a:fld id="{0EF0C9C8-817D-4436-9799-3B5035CED07B}" type="slidenum">
              <a:rPr lang="en-US" sz="1200" smtClean="0"/>
              <a:pPr>
                <a:lnSpc>
                  <a:spcPct val="80000"/>
                </a:lnSpc>
              </a:pPr>
              <a:t>10</a:t>
            </a:fld>
            <a:r>
              <a:rPr lang="en-US" sz="1200" dirty="0" smtClean="0"/>
              <a:t>   •   DePascale  •   Applying an Assessment Literacy Framework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63538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acceptable evidence?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Defining </a:t>
            </a:r>
            <a:r>
              <a:rPr lang="en-US" dirty="0"/>
              <a:t>the evidence</a:t>
            </a:r>
          </a:p>
          <a:p>
            <a:pPr lvl="2"/>
            <a:r>
              <a:rPr lang="en-US" dirty="0"/>
              <a:t>What </a:t>
            </a:r>
            <a:r>
              <a:rPr lang="en-US" dirty="0" smtClean="0"/>
              <a:t>is it? </a:t>
            </a:r>
            <a:r>
              <a:rPr lang="en-US" dirty="0"/>
              <a:t>and </a:t>
            </a:r>
            <a:endParaRPr lang="en-US" dirty="0" smtClean="0"/>
          </a:p>
          <a:p>
            <a:pPr lvl="2"/>
            <a:r>
              <a:rPr lang="en-US" dirty="0" smtClean="0"/>
              <a:t>What </a:t>
            </a:r>
            <a:r>
              <a:rPr lang="en-US" dirty="0"/>
              <a:t>makes it </a:t>
            </a:r>
            <a:r>
              <a:rPr lang="en-US" dirty="0" smtClean="0"/>
              <a:t>acceptable?</a:t>
            </a:r>
          </a:p>
          <a:p>
            <a:pPr lvl="2"/>
            <a:r>
              <a:rPr lang="en-US" dirty="0" smtClean="0"/>
              <a:t>Why?</a:t>
            </a:r>
            <a:endParaRPr lang="en-US" dirty="0"/>
          </a:p>
          <a:p>
            <a:r>
              <a:rPr lang="en-US" dirty="0"/>
              <a:t>Collecting the evidence</a:t>
            </a:r>
          </a:p>
          <a:p>
            <a:pPr lvl="2"/>
            <a:r>
              <a:rPr lang="en-US" dirty="0" smtClean="0"/>
              <a:t>When </a:t>
            </a:r>
          </a:p>
          <a:p>
            <a:pPr lvl="2"/>
            <a:r>
              <a:rPr lang="en-US" dirty="0" smtClean="0"/>
              <a:t>How </a:t>
            </a:r>
          </a:p>
          <a:p>
            <a:pPr lvl="2"/>
            <a:r>
              <a:rPr lang="en-US" dirty="0" smtClean="0"/>
              <a:t>from Whom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200" dirty="0" smtClean="0"/>
              <a:t>Page </a:t>
            </a:r>
            <a:fld id="{0EF0C9C8-817D-4436-9799-3B5035CED07B}" type="slidenum">
              <a:rPr lang="en-US" sz="1200" smtClean="0"/>
              <a:pPr>
                <a:lnSpc>
                  <a:spcPct val="80000"/>
                </a:lnSpc>
              </a:pPr>
              <a:t>11</a:t>
            </a:fld>
            <a:r>
              <a:rPr lang="en-US" sz="1200" dirty="0" smtClean="0"/>
              <a:t>   •   DePascale  •   Applying an Assessment Literacy Framework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44637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through 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200" dirty="0" smtClean="0"/>
              <a:t>Page </a:t>
            </a:r>
            <a:fld id="{0EF0C9C8-817D-4436-9799-3B5035CED07B}" type="slidenum">
              <a:rPr lang="en-US" sz="1200" smtClean="0"/>
              <a:pPr>
                <a:lnSpc>
                  <a:spcPct val="80000"/>
                </a:lnSpc>
              </a:pPr>
              <a:t>12</a:t>
            </a:fld>
            <a:r>
              <a:rPr lang="en-US" sz="1200" dirty="0" smtClean="0"/>
              <a:t>   •   DePascale  •   Applying an Assessment Literacy Framework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37776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much evidence do I need?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the consequences of a bad decision or incorrect answer?</a:t>
            </a:r>
          </a:p>
          <a:p>
            <a:pPr lvl="1"/>
            <a:r>
              <a:rPr lang="en-US" dirty="0" smtClean="0"/>
              <a:t>What are the stakes associated with the decision?</a:t>
            </a:r>
          </a:p>
          <a:p>
            <a:r>
              <a:rPr lang="en-US" dirty="0" smtClean="0"/>
              <a:t>What types of error are most serious?</a:t>
            </a:r>
          </a:p>
          <a:p>
            <a:r>
              <a:rPr lang="en-US" dirty="0" smtClean="0"/>
              <a:t>How fine a distinction is needed?</a:t>
            </a:r>
          </a:p>
          <a:p>
            <a:pPr lvl="1"/>
            <a:r>
              <a:rPr lang="en-US" dirty="0" smtClean="0"/>
              <a:t>What level of precision and/or accuracy is required?</a:t>
            </a:r>
          </a:p>
          <a:p>
            <a:pPr lvl="1"/>
            <a:r>
              <a:rPr lang="en-US" dirty="0" smtClean="0"/>
              <a:t>Where along the ‘performance continuum’  and distribution of people is the decision point?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200" dirty="0" smtClean="0"/>
              <a:t>Page </a:t>
            </a:r>
            <a:fld id="{0EF0C9C8-817D-4436-9799-3B5035CED07B}" type="slidenum">
              <a:rPr lang="en-US" sz="1200" smtClean="0"/>
              <a:pPr>
                <a:lnSpc>
                  <a:spcPct val="80000"/>
                </a:lnSpc>
              </a:pPr>
              <a:t>13</a:t>
            </a:fld>
            <a:r>
              <a:rPr lang="en-US" sz="1200" dirty="0" smtClean="0"/>
              <a:t>   •   DePascale  • Applying </a:t>
            </a:r>
            <a:r>
              <a:rPr lang="en-US" sz="1200" dirty="0"/>
              <a:t>an Assessment Literacy Framework </a:t>
            </a:r>
          </a:p>
        </p:txBody>
      </p:sp>
    </p:spTree>
    <p:extLst>
      <p:ext uri="{BB962C8B-B14F-4D97-AF65-F5344CB8AC3E}">
        <p14:creationId xmlns:p14="http://schemas.microsoft.com/office/powerpoint/2010/main" val="115489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much evidence do I need?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200" dirty="0" smtClean="0"/>
              <a:t>Page </a:t>
            </a:r>
            <a:fld id="{0EF0C9C8-817D-4436-9799-3B5035CED07B}" type="slidenum">
              <a:rPr lang="en-US" sz="1200" smtClean="0"/>
              <a:pPr>
                <a:lnSpc>
                  <a:spcPct val="80000"/>
                </a:lnSpc>
              </a:pPr>
              <a:t>14</a:t>
            </a:fld>
            <a:r>
              <a:rPr lang="en-US" sz="1200" dirty="0" smtClean="0"/>
              <a:t>   •   DePascale  •   Applying an Assessment Literacy Framework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2960700" y="1226484"/>
            <a:ext cx="3227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To determine whether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1" name="Up Arrow 10"/>
          <p:cNvSpPr/>
          <p:nvPr/>
        </p:nvSpPr>
        <p:spPr>
          <a:xfrm rot="9025612">
            <a:off x="1647911" y="3353486"/>
            <a:ext cx="372899" cy="1550916"/>
          </a:xfrm>
          <a:prstGeom prst="upArrow">
            <a:avLst>
              <a:gd name="adj1" fmla="val 17469"/>
              <a:gd name="adj2" fmla="val 50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Up Arrow 13"/>
          <p:cNvSpPr/>
          <p:nvPr/>
        </p:nvSpPr>
        <p:spPr>
          <a:xfrm rot="12648779">
            <a:off x="7203085" y="3370521"/>
            <a:ext cx="350986" cy="1516846"/>
          </a:xfrm>
          <a:prstGeom prst="upArrow">
            <a:avLst>
              <a:gd name="adj1" fmla="val 17469"/>
              <a:gd name="adj2" fmla="val 50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3"/>
          <p:cNvSpPr/>
          <p:nvPr/>
        </p:nvSpPr>
        <p:spPr>
          <a:xfrm>
            <a:off x="1835426" y="4800472"/>
            <a:ext cx="907774" cy="420885"/>
          </a:xfrm>
          <a:custGeom>
            <a:avLst/>
            <a:gdLst/>
            <a:ahLst/>
            <a:cxnLst/>
            <a:rect l="l" t="t" r="r" b="b"/>
            <a:pathLst>
              <a:path w="907774" h="420885">
                <a:moveTo>
                  <a:pt x="907774" y="0"/>
                </a:moveTo>
                <a:lnTo>
                  <a:pt x="907774" y="420885"/>
                </a:lnTo>
                <a:lnTo>
                  <a:pt x="0" y="420885"/>
                </a:lnTo>
                <a:cubicBezTo>
                  <a:pt x="370202" y="302853"/>
                  <a:pt x="665478" y="157784"/>
                  <a:pt x="907774" y="0"/>
                </a:cubicBezTo>
                <a:close/>
              </a:path>
            </a:pathLst>
          </a:custGeom>
          <a:pattFill prst="wdUpDiag">
            <a:fgClr>
              <a:srgbClr val="0070C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3"/>
          <p:cNvSpPr/>
          <p:nvPr/>
        </p:nvSpPr>
        <p:spPr>
          <a:xfrm>
            <a:off x="2751151" y="3979792"/>
            <a:ext cx="907774" cy="1241565"/>
          </a:xfrm>
          <a:custGeom>
            <a:avLst/>
            <a:gdLst/>
            <a:ahLst/>
            <a:cxnLst/>
            <a:rect l="l" t="t" r="r" b="b"/>
            <a:pathLst>
              <a:path w="907774" h="1241565">
                <a:moveTo>
                  <a:pt x="907774" y="0"/>
                </a:moveTo>
                <a:lnTo>
                  <a:pt x="907774" y="1241565"/>
                </a:lnTo>
                <a:lnTo>
                  <a:pt x="0" y="1241565"/>
                </a:lnTo>
                <a:lnTo>
                  <a:pt x="0" y="815399"/>
                </a:lnTo>
                <a:cubicBezTo>
                  <a:pt x="416159" y="549591"/>
                  <a:pt x="679724" y="250261"/>
                  <a:pt x="907774" y="0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3"/>
          <p:cNvSpPr/>
          <p:nvPr/>
        </p:nvSpPr>
        <p:spPr>
          <a:xfrm>
            <a:off x="3666876" y="3429340"/>
            <a:ext cx="907774" cy="1792016"/>
          </a:xfrm>
          <a:custGeom>
            <a:avLst/>
            <a:gdLst/>
            <a:ahLst/>
            <a:cxnLst/>
            <a:rect l="l" t="t" r="r" b="b"/>
            <a:pathLst>
              <a:path w="907774" h="1792016">
                <a:moveTo>
                  <a:pt x="907774" y="0"/>
                </a:moveTo>
                <a:lnTo>
                  <a:pt x="907774" y="1792016"/>
                </a:lnTo>
                <a:lnTo>
                  <a:pt x="0" y="1792016"/>
                </a:lnTo>
                <a:lnTo>
                  <a:pt x="0" y="541755"/>
                </a:lnTo>
                <a:cubicBezTo>
                  <a:pt x="281555" y="233088"/>
                  <a:pt x="510670" y="1205"/>
                  <a:pt x="907774" y="0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3"/>
          <p:cNvSpPr/>
          <p:nvPr/>
        </p:nvSpPr>
        <p:spPr>
          <a:xfrm>
            <a:off x="4582601" y="3429344"/>
            <a:ext cx="907774" cy="1792012"/>
          </a:xfrm>
          <a:custGeom>
            <a:avLst/>
            <a:gdLst/>
            <a:ahLst/>
            <a:cxnLst/>
            <a:rect l="l" t="t" r="r" b="b"/>
            <a:pathLst>
              <a:path w="907774" h="1792012">
                <a:moveTo>
                  <a:pt x="0" y="0"/>
                </a:moveTo>
                <a:cubicBezTo>
                  <a:pt x="399242" y="1227"/>
                  <a:pt x="625959" y="238349"/>
                  <a:pt x="907774" y="551372"/>
                </a:cubicBezTo>
                <a:lnTo>
                  <a:pt x="907774" y="1792012"/>
                </a:lnTo>
                <a:lnTo>
                  <a:pt x="0" y="1792012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3"/>
          <p:cNvSpPr/>
          <p:nvPr/>
        </p:nvSpPr>
        <p:spPr>
          <a:xfrm>
            <a:off x="5498326" y="3989532"/>
            <a:ext cx="907774" cy="1231825"/>
          </a:xfrm>
          <a:custGeom>
            <a:avLst/>
            <a:gdLst/>
            <a:ahLst/>
            <a:cxnLst/>
            <a:rect l="l" t="t" r="r" b="b"/>
            <a:pathLst>
              <a:path w="907774" h="1231825">
                <a:moveTo>
                  <a:pt x="0" y="0"/>
                </a:moveTo>
                <a:cubicBezTo>
                  <a:pt x="226668" y="251991"/>
                  <a:pt x="490100" y="551754"/>
                  <a:pt x="907774" y="816592"/>
                </a:cubicBezTo>
                <a:lnTo>
                  <a:pt x="907774" y="1231825"/>
                </a:lnTo>
                <a:lnTo>
                  <a:pt x="0" y="1231825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3"/>
          <p:cNvSpPr/>
          <p:nvPr/>
        </p:nvSpPr>
        <p:spPr>
          <a:xfrm>
            <a:off x="6414052" y="4811142"/>
            <a:ext cx="907774" cy="410215"/>
          </a:xfrm>
          <a:custGeom>
            <a:avLst/>
            <a:gdLst/>
            <a:ahLst/>
            <a:cxnLst/>
            <a:rect l="l" t="t" r="r" b="b"/>
            <a:pathLst>
              <a:path w="907774" h="410215">
                <a:moveTo>
                  <a:pt x="0" y="0"/>
                </a:moveTo>
                <a:cubicBezTo>
                  <a:pt x="242754" y="154186"/>
                  <a:pt x="537852" y="296076"/>
                  <a:pt x="907774" y="410215"/>
                </a:cubicBezTo>
                <a:lnTo>
                  <a:pt x="0" y="410215"/>
                </a:ln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09600" y="2787945"/>
            <a:ext cx="17559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 student performing here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81800" y="2780129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Meets a standard located here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14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much evidence do I need?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200" dirty="0" smtClean="0"/>
              <a:t>Page </a:t>
            </a:r>
            <a:fld id="{0EF0C9C8-817D-4436-9799-3B5035CED07B}" type="slidenum">
              <a:rPr lang="en-US" sz="1200" smtClean="0"/>
              <a:pPr>
                <a:lnSpc>
                  <a:spcPct val="80000"/>
                </a:lnSpc>
              </a:pPr>
              <a:t>15</a:t>
            </a:fld>
            <a:r>
              <a:rPr lang="en-US" sz="1200" dirty="0" smtClean="0"/>
              <a:t>   •   DePascale  •   Applying an Assessment Literacy Framework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2960700" y="1226484"/>
            <a:ext cx="3227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To determine whether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4" name="Up Arrow 13"/>
          <p:cNvSpPr/>
          <p:nvPr/>
        </p:nvSpPr>
        <p:spPr>
          <a:xfrm rot="12648779">
            <a:off x="7203085" y="3370521"/>
            <a:ext cx="350986" cy="1516846"/>
          </a:xfrm>
          <a:prstGeom prst="upArrow">
            <a:avLst>
              <a:gd name="adj1" fmla="val 17469"/>
              <a:gd name="adj2" fmla="val 50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3"/>
          <p:cNvSpPr/>
          <p:nvPr/>
        </p:nvSpPr>
        <p:spPr>
          <a:xfrm>
            <a:off x="1835426" y="4800472"/>
            <a:ext cx="907774" cy="420885"/>
          </a:xfrm>
          <a:custGeom>
            <a:avLst/>
            <a:gdLst/>
            <a:ahLst/>
            <a:cxnLst/>
            <a:rect l="l" t="t" r="r" b="b"/>
            <a:pathLst>
              <a:path w="907774" h="420885">
                <a:moveTo>
                  <a:pt x="907774" y="0"/>
                </a:moveTo>
                <a:lnTo>
                  <a:pt x="907774" y="420885"/>
                </a:lnTo>
                <a:lnTo>
                  <a:pt x="0" y="420885"/>
                </a:lnTo>
                <a:cubicBezTo>
                  <a:pt x="370202" y="302853"/>
                  <a:pt x="665478" y="157784"/>
                  <a:pt x="907774" y="0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3"/>
          <p:cNvSpPr/>
          <p:nvPr/>
        </p:nvSpPr>
        <p:spPr>
          <a:xfrm>
            <a:off x="2751151" y="3979792"/>
            <a:ext cx="907774" cy="1241565"/>
          </a:xfrm>
          <a:custGeom>
            <a:avLst/>
            <a:gdLst/>
            <a:ahLst/>
            <a:cxnLst/>
            <a:rect l="l" t="t" r="r" b="b"/>
            <a:pathLst>
              <a:path w="907774" h="1241565">
                <a:moveTo>
                  <a:pt x="907774" y="0"/>
                </a:moveTo>
                <a:lnTo>
                  <a:pt x="907774" y="1241565"/>
                </a:lnTo>
                <a:lnTo>
                  <a:pt x="0" y="1241565"/>
                </a:lnTo>
                <a:lnTo>
                  <a:pt x="0" y="815399"/>
                </a:lnTo>
                <a:cubicBezTo>
                  <a:pt x="416159" y="549591"/>
                  <a:pt x="679724" y="250261"/>
                  <a:pt x="907774" y="0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3"/>
          <p:cNvSpPr/>
          <p:nvPr/>
        </p:nvSpPr>
        <p:spPr>
          <a:xfrm>
            <a:off x="3666876" y="3429340"/>
            <a:ext cx="907774" cy="1792016"/>
          </a:xfrm>
          <a:custGeom>
            <a:avLst/>
            <a:gdLst/>
            <a:ahLst/>
            <a:cxnLst/>
            <a:rect l="l" t="t" r="r" b="b"/>
            <a:pathLst>
              <a:path w="907774" h="1792016">
                <a:moveTo>
                  <a:pt x="907774" y="0"/>
                </a:moveTo>
                <a:lnTo>
                  <a:pt x="907774" y="1792016"/>
                </a:lnTo>
                <a:lnTo>
                  <a:pt x="0" y="1792016"/>
                </a:lnTo>
                <a:lnTo>
                  <a:pt x="0" y="541755"/>
                </a:lnTo>
                <a:cubicBezTo>
                  <a:pt x="281555" y="233088"/>
                  <a:pt x="510670" y="1205"/>
                  <a:pt x="907774" y="0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3"/>
          <p:cNvSpPr/>
          <p:nvPr/>
        </p:nvSpPr>
        <p:spPr>
          <a:xfrm>
            <a:off x="4582601" y="3429344"/>
            <a:ext cx="907774" cy="1792012"/>
          </a:xfrm>
          <a:custGeom>
            <a:avLst/>
            <a:gdLst/>
            <a:ahLst/>
            <a:cxnLst/>
            <a:rect l="l" t="t" r="r" b="b"/>
            <a:pathLst>
              <a:path w="907774" h="1792012">
                <a:moveTo>
                  <a:pt x="0" y="0"/>
                </a:moveTo>
                <a:cubicBezTo>
                  <a:pt x="399242" y="1227"/>
                  <a:pt x="625959" y="238349"/>
                  <a:pt x="907774" y="551372"/>
                </a:cubicBezTo>
                <a:lnTo>
                  <a:pt x="907774" y="1792012"/>
                </a:lnTo>
                <a:lnTo>
                  <a:pt x="0" y="1792012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3"/>
          <p:cNvSpPr/>
          <p:nvPr/>
        </p:nvSpPr>
        <p:spPr>
          <a:xfrm>
            <a:off x="5498326" y="3989532"/>
            <a:ext cx="907774" cy="1231825"/>
          </a:xfrm>
          <a:custGeom>
            <a:avLst/>
            <a:gdLst/>
            <a:ahLst/>
            <a:cxnLst/>
            <a:rect l="l" t="t" r="r" b="b"/>
            <a:pathLst>
              <a:path w="907774" h="1231825">
                <a:moveTo>
                  <a:pt x="0" y="0"/>
                </a:moveTo>
                <a:cubicBezTo>
                  <a:pt x="226668" y="251991"/>
                  <a:pt x="490100" y="551754"/>
                  <a:pt x="907774" y="816592"/>
                </a:cubicBezTo>
                <a:lnTo>
                  <a:pt x="907774" y="1231825"/>
                </a:lnTo>
                <a:lnTo>
                  <a:pt x="0" y="1231825"/>
                </a:lnTo>
                <a:close/>
              </a:path>
            </a:pathLst>
          </a:custGeom>
          <a:pattFill prst="wdUpDiag">
            <a:fgClr>
              <a:srgbClr val="0070C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3"/>
          <p:cNvSpPr/>
          <p:nvPr/>
        </p:nvSpPr>
        <p:spPr>
          <a:xfrm>
            <a:off x="6414052" y="4811142"/>
            <a:ext cx="907774" cy="410215"/>
          </a:xfrm>
          <a:custGeom>
            <a:avLst/>
            <a:gdLst/>
            <a:ahLst/>
            <a:cxnLst/>
            <a:rect l="l" t="t" r="r" b="b"/>
            <a:pathLst>
              <a:path w="907774" h="410215">
                <a:moveTo>
                  <a:pt x="0" y="0"/>
                </a:moveTo>
                <a:cubicBezTo>
                  <a:pt x="242754" y="154186"/>
                  <a:pt x="537852" y="296076"/>
                  <a:pt x="907774" y="410215"/>
                </a:cubicBezTo>
                <a:lnTo>
                  <a:pt x="0" y="410215"/>
                </a:ln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547253" y="1905000"/>
            <a:ext cx="17559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 student performing here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81800" y="2780129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Meets a standard located here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Up Arrow 10"/>
          <p:cNvSpPr/>
          <p:nvPr/>
        </p:nvSpPr>
        <p:spPr>
          <a:xfrm rot="8989882">
            <a:off x="5175953" y="2365833"/>
            <a:ext cx="372899" cy="2708473"/>
          </a:xfrm>
          <a:prstGeom prst="upArrow">
            <a:avLst>
              <a:gd name="adj1" fmla="val 17469"/>
              <a:gd name="adj2" fmla="val 50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much evidence do I need?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200" dirty="0" smtClean="0"/>
              <a:t>Page </a:t>
            </a:r>
            <a:fld id="{0EF0C9C8-817D-4436-9799-3B5035CED07B}" type="slidenum">
              <a:rPr lang="en-US" sz="1200" smtClean="0"/>
              <a:pPr>
                <a:lnSpc>
                  <a:spcPct val="80000"/>
                </a:lnSpc>
              </a:pPr>
              <a:t>16</a:t>
            </a:fld>
            <a:r>
              <a:rPr lang="en-US" sz="1200" dirty="0" smtClean="0"/>
              <a:t>   •   DePascale  •   Applying an Assessment Literacy Framework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2960700" y="1226484"/>
            <a:ext cx="3227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To determine whether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4" name="Up Arrow 13"/>
          <p:cNvSpPr/>
          <p:nvPr/>
        </p:nvSpPr>
        <p:spPr>
          <a:xfrm rot="3315457">
            <a:off x="4342720" y="4574096"/>
            <a:ext cx="350986" cy="1580494"/>
          </a:xfrm>
          <a:prstGeom prst="upArrow">
            <a:avLst>
              <a:gd name="adj1" fmla="val 17469"/>
              <a:gd name="adj2" fmla="val 50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276600" y="2573024"/>
            <a:ext cx="3733800" cy="2325757"/>
            <a:chOff x="1981200" y="3989532"/>
            <a:chExt cx="1828800" cy="1231825"/>
          </a:xfrm>
        </p:grpSpPr>
        <p:sp>
          <p:nvSpPr>
            <p:cNvPr id="19" name="Isosceles Triangle 3"/>
            <p:cNvSpPr/>
            <p:nvPr/>
          </p:nvSpPr>
          <p:spPr>
            <a:xfrm>
              <a:off x="1981200" y="3989532"/>
              <a:ext cx="907774" cy="1231825"/>
            </a:xfrm>
            <a:custGeom>
              <a:avLst/>
              <a:gdLst/>
              <a:ahLst/>
              <a:cxnLst/>
              <a:rect l="l" t="t" r="r" b="b"/>
              <a:pathLst>
                <a:path w="907774" h="1231825">
                  <a:moveTo>
                    <a:pt x="0" y="0"/>
                  </a:moveTo>
                  <a:cubicBezTo>
                    <a:pt x="226668" y="251991"/>
                    <a:pt x="490100" y="551754"/>
                    <a:pt x="907774" y="816592"/>
                  </a:cubicBezTo>
                  <a:lnTo>
                    <a:pt x="907774" y="1231825"/>
                  </a:lnTo>
                  <a:lnTo>
                    <a:pt x="0" y="1231825"/>
                  </a:lnTo>
                  <a:close/>
                </a:path>
              </a:pathLst>
            </a:custGeom>
            <a:pattFill prst="wdUpDiag">
              <a:fgClr>
                <a:srgbClr val="0070C0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Isosceles Triangle 3"/>
            <p:cNvSpPr/>
            <p:nvPr/>
          </p:nvSpPr>
          <p:spPr>
            <a:xfrm>
              <a:off x="2902226" y="4811142"/>
              <a:ext cx="907774" cy="410215"/>
            </a:xfrm>
            <a:custGeom>
              <a:avLst/>
              <a:gdLst/>
              <a:ahLst/>
              <a:cxnLst/>
              <a:rect l="l" t="t" r="r" b="b"/>
              <a:pathLst>
                <a:path w="907774" h="410215">
                  <a:moveTo>
                    <a:pt x="0" y="0"/>
                  </a:moveTo>
                  <a:cubicBezTo>
                    <a:pt x="242754" y="154186"/>
                    <a:pt x="537852" y="296076"/>
                    <a:pt x="907774" y="410215"/>
                  </a:cubicBezTo>
                  <a:lnTo>
                    <a:pt x="0" y="410215"/>
                  </a:lnTo>
                  <a:close/>
                </a:path>
              </a:pathLst>
            </a:cu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461978" y="1798655"/>
            <a:ext cx="17559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 student performing here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828800" y="5402383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Meets a standard located here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Up Arrow 10"/>
          <p:cNvSpPr/>
          <p:nvPr/>
        </p:nvSpPr>
        <p:spPr>
          <a:xfrm rot="11073421">
            <a:off x="4943522" y="2373988"/>
            <a:ext cx="372899" cy="1913984"/>
          </a:xfrm>
          <a:prstGeom prst="upArrow">
            <a:avLst>
              <a:gd name="adj1" fmla="val 17469"/>
              <a:gd name="adj2" fmla="val 50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Up Arrow 20"/>
          <p:cNvSpPr/>
          <p:nvPr/>
        </p:nvSpPr>
        <p:spPr>
          <a:xfrm rot="10800000">
            <a:off x="5053797" y="2370318"/>
            <a:ext cx="372899" cy="1913984"/>
          </a:xfrm>
          <a:prstGeom prst="upArrow">
            <a:avLst>
              <a:gd name="adj1" fmla="val 17469"/>
              <a:gd name="adj2" fmla="val 50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5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much evidence do I need?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200" dirty="0" smtClean="0"/>
              <a:t>Page </a:t>
            </a:r>
            <a:fld id="{0EF0C9C8-817D-4436-9799-3B5035CED07B}" type="slidenum">
              <a:rPr lang="en-US" sz="1200" smtClean="0"/>
              <a:pPr>
                <a:lnSpc>
                  <a:spcPct val="80000"/>
                </a:lnSpc>
              </a:pPr>
              <a:t>17</a:t>
            </a:fld>
            <a:r>
              <a:rPr lang="en-US" sz="1200" dirty="0" smtClean="0"/>
              <a:t>   •   DePascale  •   Applying an Assessment Literacy Framework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1226484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To determine whether more than 50% of students are Proficient</a:t>
            </a:r>
            <a:endParaRPr lang="en-US" sz="2400" dirty="0">
              <a:solidFill>
                <a:schemeClr val="bg1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743200" y="3429340"/>
            <a:ext cx="5486400" cy="1792017"/>
            <a:chOff x="1835426" y="3429340"/>
            <a:chExt cx="5486400" cy="1792017"/>
          </a:xfrm>
        </p:grpSpPr>
        <p:sp>
          <p:nvSpPr>
            <p:cNvPr id="15" name="Isosceles Triangle 3"/>
            <p:cNvSpPr/>
            <p:nvPr/>
          </p:nvSpPr>
          <p:spPr>
            <a:xfrm>
              <a:off x="1835426" y="4800472"/>
              <a:ext cx="907774" cy="420885"/>
            </a:xfrm>
            <a:custGeom>
              <a:avLst/>
              <a:gdLst/>
              <a:ahLst/>
              <a:cxnLst/>
              <a:rect l="l" t="t" r="r" b="b"/>
              <a:pathLst>
                <a:path w="907774" h="420885">
                  <a:moveTo>
                    <a:pt x="907774" y="0"/>
                  </a:moveTo>
                  <a:lnTo>
                    <a:pt x="907774" y="420885"/>
                  </a:lnTo>
                  <a:lnTo>
                    <a:pt x="0" y="420885"/>
                  </a:lnTo>
                  <a:cubicBezTo>
                    <a:pt x="370202" y="302853"/>
                    <a:pt x="665478" y="157784"/>
                    <a:pt x="90777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Isosceles Triangle 3"/>
            <p:cNvSpPr/>
            <p:nvPr/>
          </p:nvSpPr>
          <p:spPr>
            <a:xfrm>
              <a:off x="2751151" y="3979792"/>
              <a:ext cx="907774" cy="1241565"/>
            </a:xfrm>
            <a:custGeom>
              <a:avLst/>
              <a:gdLst/>
              <a:ahLst/>
              <a:cxnLst/>
              <a:rect l="l" t="t" r="r" b="b"/>
              <a:pathLst>
                <a:path w="907774" h="1241565">
                  <a:moveTo>
                    <a:pt x="907774" y="0"/>
                  </a:moveTo>
                  <a:lnTo>
                    <a:pt x="907774" y="1241565"/>
                  </a:lnTo>
                  <a:lnTo>
                    <a:pt x="0" y="1241565"/>
                  </a:lnTo>
                  <a:lnTo>
                    <a:pt x="0" y="815399"/>
                  </a:lnTo>
                  <a:cubicBezTo>
                    <a:pt x="416159" y="549591"/>
                    <a:pt x="679724" y="250261"/>
                    <a:pt x="90777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Isosceles Triangle 3"/>
            <p:cNvSpPr/>
            <p:nvPr/>
          </p:nvSpPr>
          <p:spPr>
            <a:xfrm>
              <a:off x="3666876" y="3429340"/>
              <a:ext cx="907774" cy="1792016"/>
            </a:xfrm>
            <a:custGeom>
              <a:avLst/>
              <a:gdLst/>
              <a:ahLst/>
              <a:cxnLst/>
              <a:rect l="l" t="t" r="r" b="b"/>
              <a:pathLst>
                <a:path w="907774" h="1792016">
                  <a:moveTo>
                    <a:pt x="907774" y="0"/>
                  </a:moveTo>
                  <a:lnTo>
                    <a:pt x="907774" y="1792016"/>
                  </a:lnTo>
                  <a:lnTo>
                    <a:pt x="0" y="1792016"/>
                  </a:lnTo>
                  <a:lnTo>
                    <a:pt x="0" y="541755"/>
                  </a:lnTo>
                  <a:cubicBezTo>
                    <a:pt x="281555" y="233088"/>
                    <a:pt x="510670" y="1205"/>
                    <a:pt x="907774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Isosceles Triangle 3"/>
            <p:cNvSpPr/>
            <p:nvPr/>
          </p:nvSpPr>
          <p:spPr>
            <a:xfrm>
              <a:off x="4582601" y="3429344"/>
              <a:ext cx="907774" cy="1792012"/>
            </a:xfrm>
            <a:custGeom>
              <a:avLst/>
              <a:gdLst/>
              <a:ahLst/>
              <a:cxnLst/>
              <a:rect l="l" t="t" r="r" b="b"/>
              <a:pathLst>
                <a:path w="907774" h="1792012">
                  <a:moveTo>
                    <a:pt x="0" y="0"/>
                  </a:moveTo>
                  <a:cubicBezTo>
                    <a:pt x="399242" y="1227"/>
                    <a:pt x="625959" y="238349"/>
                    <a:pt x="907774" y="551372"/>
                  </a:cubicBezTo>
                  <a:lnTo>
                    <a:pt x="907774" y="1792012"/>
                  </a:lnTo>
                  <a:lnTo>
                    <a:pt x="0" y="1792012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Isosceles Triangle 3"/>
            <p:cNvSpPr/>
            <p:nvPr/>
          </p:nvSpPr>
          <p:spPr>
            <a:xfrm>
              <a:off x="5499652" y="3989532"/>
              <a:ext cx="907774" cy="1231825"/>
            </a:xfrm>
            <a:custGeom>
              <a:avLst/>
              <a:gdLst/>
              <a:ahLst/>
              <a:cxnLst/>
              <a:rect l="l" t="t" r="r" b="b"/>
              <a:pathLst>
                <a:path w="907774" h="1231825">
                  <a:moveTo>
                    <a:pt x="0" y="0"/>
                  </a:moveTo>
                  <a:cubicBezTo>
                    <a:pt x="226668" y="251991"/>
                    <a:pt x="490100" y="551754"/>
                    <a:pt x="907774" y="816592"/>
                  </a:cubicBezTo>
                  <a:lnTo>
                    <a:pt x="907774" y="1231825"/>
                  </a:lnTo>
                  <a:lnTo>
                    <a:pt x="0" y="1231825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Isosceles Triangle 3"/>
            <p:cNvSpPr/>
            <p:nvPr/>
          </p:nvSpPr>
          <p:spPr>
            <a:xfrm>
              <a:off x="6414052" y="4811142"/>
              <a:ext cx="907774" cy="410215"/>
            </a:xfrm>
            <a:custGeom>
              <a:avLst/>
              <a:gdLst/>
              <a:ahLst/>
              <a:cxnLst/>
              <a:rect l="l" t="t" r="r" b="b"/>
              <a:pathLst>
                <a:path w="907774" h="410215">
                  <a:moveTo>
                    <a:pt x="0" y="0"/>
                  </a:moveTo>
                  <a:cubicBezTo>
                    <a:pt x="242754" y="154186"/>
                    <a:pt x="537852" y="296076"/>
                    <a:pt x="907774" y="410215"/>
                  </a:cubicBezTo>
                  <a:lnTo>
                    <a:pt x="0" y="410215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209800" y="2418613"/>
            <a:ext cx="1755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Not Proficient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794513" y="24500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Proficient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21511" y="2286000"/>
            <a:ext cx="45719" cy="3733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44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much evidence do I need?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200" dirty="0" smtClean="0"/>
              <a:t>Page </a:t>
            </a:r>
            <a:fld id="{0EF0C9C8-817D-4436-9799-3B5035CED07B}" type="slidenum">
              <a:rPr lang="en-US" sz="1200" smtClean="0"/>
              <a:pPr>
                <a:lnSpc>
                  <a:spcPct val="80000"/>
                </a:lnSpc>
              </a:pPr>
              <a:t>18</a:t>
            </a:fld>
            <a:r>
              <a:rPr lang="en-US" sz="1200" dirty="0" smtClean="0"/>
              <a:t>   •   DePascale  •   Applying an Assessment Literacy Framework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1226484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To determine whether more than 50% of students are Proficient</a:t>
            </a:r>
            <a:endParaRPr lang="en-US" sz="2400" dirty="0">
              <a:solidFill>
                <a:schemeClr val="bg1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828800" y="3429340"/>
            <a:ext cx="5486400" cy="1792017"/>
            <a:chOff x="1835426" y="3429340"/>
            <a:chExt cx="5486400" cy="1792017"/>
          </a:xfrm>
        </p:grpSpPr>
        <p:sp>
          <p:nvSpPr>
            <p:cNvPr id="15" name="Isosceles Triangle 3"/>
            <p:cNvSpPr/>
            <p:nvPr/>
          </p:nvSpPr>
          <p:spPr>
            <a:xfrm>
              <a:off x="1835426" y="4800472"/>
              <a:ext cx="907774" cy="420885"/>
            </a:xfrm>
            <a:custGeom>
              <a:avLst/>
              <a:gdLst/>
              <a:ahLst/>
              <a:cxnLst/>
              <a:rect l="l" t="t" r="r" b="b"/>
              <a:pathLst>
                <a:path w="907774" h="420885">
                  <a:moveTo>
                    <a:pt x="907774" y="0"/>
                  </a:moveTo>
                  <a:lnTo>
                    <a:pt x="907774" y="420885"/>
                  </a:lnTo>
                  <a:lnTo>
                    <a:pt x="0" y="420885"/>
                  </a:lnTo>
                  <a:cubicBezTo>
                    <a:pt x="370202" y="302853"/>
                    <a:pt x="665478" y="157784"/>
                    <a:pt x="90777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Isosceles Triangle 3"/>
            <p:cNvSpPr/>
            <p:nvPr/>
          </p:nvSpPr>
          <p:spPr>
            <a:xfrm>
              <a:off x="2751151" y="3979792"/>
              <a:ext cx="907774" cy="1241565"/>
            </a:xfrm>
            <a:custGeom>
              <a:avLst/>
              <a:gdLst/>
              <a:ahLst/>
              <a:cxnLst/>
              <a:rect l="l" t="t" r="r" b="b"/>
              <a:pathLst>
                <a:path w="907774" h="1241565">
                  <a:moveTo>
                    <a:pt x="907774" y="0"/>
                  </a:moveTo>
                  <a:lnTo>
                    <a:pt x="907774" y="1241565"/>
                  </a:lnTo>
                  <a:lnTo>
                    <a:pt x="0" y="1241565"/>
                  </a:lnTo>
                  <a:lnTo>
                    <a:pt x="0" y="815399"/>
                  </a:lnTo>
                  <a:cubicBezTo>
                    <a:pt x="416159" y="549591"/>
                    <a:pt x="679724" y="250261"/>
                    <a:pt x="90777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Isosceles Triangle 3"/>
            <p:cNvSpPr/>
            <p:nvPr/>
          </p:nvSpPr>
          <p:spPr>
            <a:xfrm>
              <a:off x="3666876" y="3429340"/>
              <a:ext cx="907774" cy="1792016"/>
            </a:xfrm>
            <a:custGeom>
              <a:avLst/>
              <a:gdLst/>
              <a:ahLst/>
              <a:cxnLst/>
              <a:rect l="l" t="t" r="r" b="b"/>
              <a:pathLst>
                <a:path w="907774" h="1792016">
                  <a:moveTo>
                    <a:pt x="907774" y="0"/>
                  </a:moveTo>
                  <a:lnTo>
                    <a:pt x="907774" y="1792016"/>
                  </a:lnTo>
                  <a:lnTo>
                    <a:pt x="0" y="1792016"/>
                  </a:lnTo>
                  <a:lnTo>
                    <a:pt x="0" y="541755"/>
                  </a:lnTo>
                  <a:cubicBezTo>
                    <a:pt x="281555" y="233088"/>
                    <a:pt x="510670" y="1205"/>
                    <a:pt x="90777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Isosceles Triangle 3"/>
            <p:cNvSpPr/>
            <p:nvPr/>
          </p:nvSpPr>
          <p:spPr>
            <a:xfrm>
              <a:off x="4582601" y="3429344"/>
              <a:ext cx="907774" cy="1792012"/>
            </a:xfrm>
            <a:custGeom>
              <a:avLst/>
              <a:gdLst/>
              <a:ahLst/>
              <a:cxnLst/>
              <a:rect l="l" t="t" r="r" b="b"/>
              <a:pathLst>
                <a:path w="907774" h="1792012">
                  <a:moveTo>
                    <a:pt x="0" y="0"/>
                  </a:moveTo>
                  <a:cubicBezTo>
                    <a:pt x="399242" y="1227"/>
                    <a:pt x="625959" y="238349"/>
                    <a:pt x="907774" y="551372"/>
                  </a:cubicBezTo>
                  <a:lnTo>
                    <a:pt x="907774" y="1792012"/>
                  </a:lnTo>
                  <a:lnTo>
                    <a:pt x="0" y="1792012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Isosceles Triangle 3"/>
            <p:cNvSpPr/>
            <p:nvPr/>
          </p:nvSpPr>
          <p:spPr>
            <a:xfrm>
              <a:off x="5499652" y="3989532"/>
              <a:ext cx="907774" cy="1231825"/>
            </a:xfrm>
            <a:custGeom>
              <a:avLst/>
              <a:gdLst/>
              <a:ahLst/>
              <a:cxnLst/>
              <a:rect l="l" t="t" r="r" b="b"/>
              <a:pathLst>
                <a:path w="907774" h="1231825">
                  <a:moveTo>
                    <a:pt x="0" y="0"/>
                  </a:moveTo>
                  <a:cubicBezTo>
                    <a:pt x="226668" y="251991"/>
                    <a:pt x="490100" y="551754"/>
                    <a:pt x="907774" y="816592"/>
                  </a:cubicBezTo>
                  <a:lnTo>
                    <a:pt x="907774" y="1231825"/>
                  </a:lnTo>
                  <a:lnTo>
                    <a:pt x="0" y="1231825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Isosceles Triangle 3"/>
            <p:cNvSpPr/>
            <p:nvPr/>
          </p:nvSpPr>
          <p:spPr>
            <a:xfrm>
              <a:off x="6414052" y="4811142"/>
              <a:ext cx="907774" cy="410215"/>
            </a:xfrm>
            <a:custGeom>
              <a:avLst/>
              <a:gdLst/>
              <a:ahLst/>
              <a:cxnLst/>
              <a:rect l="l" t="t" r="r" b="b"/>
              <a:pathLst>
                <a:path w="907774" h="410215">
                  <a:moveTo>
                    <a:pt x="0" y="0"/>
                  </a:moveTo>
                  <a:cubicBezTo>
                    <a:pt x="242754" y="154186"/>
                    <a:pt x="537852" y="296076"/>
                    <a:pt x="907774" y="410215"/>
                  </a:cubicBezTo>
                  <a:lnTo>
                    <a:pt x="0" y="410215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209800" y="2418613"/>
            <a:ext cx="1755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Not Proficient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794513" y="24500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Proficient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0" y="2133600"/>
            <a:ext cx="45719" cy="3733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36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much evidence do I need?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200" dirty="0" smtClean="0"/>
              <a:t>Page </a:t>
            </a:r>
            <a:fld id="{0EF0C9C8-817D-4436-9799-3B5035CED07B}" type="slidenum">
              <a:rPr lang="en-US" sz="1200" smtClean="0"/>
              <a:pPr>
                <a:lnSpc>
                  <a:spcPct val="80000"/>
                </a:lnSpc>
              </a:pPr>
              <a:t>19</a:t>
            </a:fld>
            <a:r>
              <a:rPr lang="en-US" sz="1200" dirty="0" smtClean="0"/>
              <a:t>   •   DePascale  •   Applying an Assessment Literacy Framework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1295400" y="1226484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To determine whether 54% of students are Proficient</a:t>
            </a:r>
            <a:endParaRPr lang="en-US" sz="2400" dirty="0">
              <a:solidFill>
                <a:schemeClr val="bg1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828800" y="3429340"/>
            <a:ext cx="5486400" cy="1792017"/>
            <a:chOff x="1835426" y="3429340"/>
            <a:chExt cx="5486400" cy="1792017"/>
          </a:xfrm>
        </p:grpSpPr>
        <p:sp>
          <p:nvSpPr>
            <p:cNvPr id="15" name="Isosceles Triangle 3"/>
            <p:cNvSpPr/>
            <p:nvPr/>
          </p:nvSpPr>
          <p:spPr>
            <a:xfrm>
              <a:off x="1835426" y="4800472"/>
              <a:ext cx="907774" cy="420885"/>
            </a:xfrm>
            <a:custGeom>
              <a:avLst/>
              <a:gdLst/>
              <a:ahLst/>
              <a:cxnLst/>
              <a:rect l="l" t="t" r="r" b="b"/>
              <a:pathLst>
                <a:path w="907774" h="420885">
                  <a:moveTo>
                    <a:pt x="907774" y="0"/>
                  </a:moveTo>
                  <a:lnTo>
                    <a:pt x="907774" y="420885"/>
                  </a:lnTo>
                  <a:lnTo>
                    <a:pt x="0" y="420885"/>
                  </a:lnTo>
                  <a:cubicBezTo>
                    <a:pt x="370202" y="302853"/>
                    <a:pt x="665478" y="157784"/>
                    <a:pt x="90777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Isosceles Triangle 3"/>
            <p:cNvSpPr/>
            <p:nvPr/>
          </p:nvSpPr>
          <p:spPr>
            <a:xfrm>
              <a:off x="2751151" y="3979792"/>
              <a:ext cx="907774" cy="1241565"/>
            </a:xfrm>
            <a:custGeom>
              <a:avLst/>
              <a:gdLst/>
              <a:ahLst/>
              <a:cxnLst/>
              <a:rect l="l" t="t" r="r" b="b"/>
              <a:pathLst>
                <a:path w="907774" h="1241565">
                  <a:moveTo>
                    <a:pt x="907774" y="0"/>
                  </a:moveTo>
                  <a:lnTo>
                    <a:pt x="907774" y="1241565"/>
                  </a:lnTo>
                  <a:lnTo>
                    <a:pt x="0" y="1241565"/>
                  </a:lnTo>
                  <a:lnTo>
                    <a:pt x="0" y="815399"/>
                  </a:lnTo>
                  <a:cubicBezTo>
                    <a:pt x="416159" y="549591"/>
                    <a:pt x="679724" y="250261"/>
                    <a:pt x="90777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Isosceles Triangle 3"/>
            <p:cNvSpPr/>
            <p:nvPr/>
          </p:nvSpPr>
          <p:spPr>
            <a:xfrm>
              <a:off x="3666876" y="3429340"/>
              <a:ext cx="907774" cy="1792016"/>
            </a:xfrm>
            <a:custGeom>
              <a:avLst/>
              <a:gdLst/>
              <a:ahLst/>
              <a:cxnLst/>
              <a:rect l="l" t="t" r="r" b="b"/>
              <a:pathLst>
                <a:path w="907774" h="1792016">
                  <a:moveTo>
                    <a:pt x="907774" y="0"/>
                  </a:moveTo>
                  <a:lnTo>
                    <a:pt x="907774" y="1792016"/>
                  </a:lnTo>
                  <a:lnTo>
                    <a:pt x="0" y="1792016"/>
                  </a:lnTo>
                  <a:lnTo>
                    <a:pt x="0" y="541755"/>
                  </a:lnTo>
                  <a:cubicBezTo>
                    <a:pt x="281555" y="233088"/>
                    <a:pt x="510670" y="1205"/>
                    <a:pt x="90777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Isosceles Triangle 3"/>
            <p:cNvSpPr/>
            <p:nvPr/>
          </p:nvSpPr>
          <p:spPr>
            <a:xfrm>
              <a:off x="4582601" y="3429344"/>
              <a:ext cx="907774" cy="1792012"/>
            </a:xfrm>
            <a:custGeom>
              <a:avLst/>
              <a:gdLst/>
              <a:ahLst/>
              <a:cxnLst/>
              <a:rect l="l" t="t" r="r" b="b"/>
              <a:pathLst>
                <a:path w="907774" h="1792012">
                  <a:moveTo>
                    <a:pt x="0" y="0"/>
                  </a:moveTo>
                  <a:cubicBezTo>
                    <a:pt x="399242" y="1227"/>
                    <a:pt x="625959" y="238349"/>
                    <a:pt x="907774" y="551372"/>
                  </a:cubicBezTo>
                  <a:lnTo>
                    <a:pt x="907774" y="1792012"/>
                  </a:lnTo>
                  <a:lnTo>
                    <a:pt x="0" y="1792012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Isosceles Triangle 3"/>
            <p:cNvSpPr/>
            <p:nvPr/>
          </p:nvSpPr>
          <p:spPr>
            <a:xfrm>
              <a:off x="5499652" y="3989532"/>
              <a:ext cx="907774" cy="1231825"/>
            </a:xfrm>
            <a:custGeom>
              <a:avLst/>
              <a:gdLst/>
              <a:ahLst/>
              <a:cxnLst/>
              <a:rect l="l" t="t" r="r" b="b"/>
              <a:pathLst>
                <a:path w="907774" h="1231825">
                  <a:moveTo>
                    <a:pt x="0" y="0"/>
                  </a:moveTo>
                  <a:cubicBezTo>
                    <a:pt x="226668" y="251991"/>
                    <a:pt x="490100" y="551754"/>
                    <a:pt x="907774" y="816592"/>
                  </a:cubicBezTo>
                  <a:lnTo>
                    <a:pt x="907774" y="1231825"/>
                  </a:lnTo>
                  <a:lnTo>
                    <a:pt x="0" y="1231825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Isosceles Triangle 3"/>
            <p:cNvSpPr/>
            <p:nvPr/>
          </p:nvSpPr>
          <p:spPr>
            <a:xfrm>
              <a:off x="6414052" y="4811142"/>
              <a:ext cx="907774" cy="410215"/>
            </a:xfrm>
            <a:custGeom>
              <a:avLst/>
              <a:gdLst/>
              <a:ahLst/>
              <a:cxnLst/>
              <a:rect l="l" t="t" r="r" b="b"/>
              <a:pathLst>
                <a:path w="907774" h="410215">
                  <a:moveTo>
                    <a:pt x="0" y="0"/>
                  </a:moveTo>
                  <a:cubicBezTo>
                    <a:pt x="242754" y="154186"/>
                    <a:pt x="537852" y="296076"/>
                    <a:pt x="907774" y="410215"/>
                  </a:cubicBezTo>
                  <a:lnTo>
                    <a:pt x="0" y="410215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209800" y="2418613"/>
            <a:ext cx="1755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Not Proficient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794513" y="24500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Proficient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0" y="2133600"/>
            <a:ext cx="45719" cy="3733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32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State of Assessment Literacy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recent emphasis on data-driven decision making and assessment-based accountability has led to a renewed interest and increased sense of urgency surrounding assessment literacy.</a:t>
            </a:r>
          </a:p>
          <a:p>
            <a:endParaRPr lang="en-US" dirty="0" smtClean="0"/>
          </a:p>
          <a:p>
            <a:r>
              <a:rPr lang="en-US" dirty="0" smtClean="0"/>
              <a:t>A wide variety of topics, many of them technical, are placed under the heading of assessment literacy</a:t>
            </a:r>
          </a:p>
          <a:p>
            <a:endParaRPr lang="en-US" dirty="0" smtClean="0"/>
          </a:p>
          <a:p>
            <a:r>
              <a:rPr lang="en-US" dirty="0" smtClean="0"/>
              <a:t>One aspect of assessment literacy on which there is little dispute is the lack of it among educators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200" smtClean="0"/>
              <a:t>Page </a:t>
            </a:r>
            <a:fld id="{0EF0C9C8-817D-4436-9799-3B5035CED07B}" type="slidenum">
              <a:rPr lang="en-US" sz="1200" smtClean="0"/>
              <a:pPr>
                <a:lnSpc>
                  <a:spcPct val="80000"/>
                </a:lnSpc>
              </a:pPr>
              <a:t>2</a:t>
            </a:fld>
            <a:r>
              <a:rPr lang="en-US" sz="1200" smtClean="0"/>
              <a:t>   •   DePascale  •   Assessment Literacy Framework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635386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Is available evidence sufficient?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the knowledge and skills needed to answer that question?</a:t>
            </a:r>
          </a:p>
          <a:p>
            <a:pPr lvl="1"/>
            <a:r>
              <a:rPr lang="en-US" dirty="0" smtClean="0"/>
              <a:t>It first requires an understanding of what evidence is appropriate, necessary</a:t>
            </a:r>
          </a:p>
          <a:p>
            <a:pPr lvl="2"/>
            <a:r>
              <a:rPr lang="en-US" dirty="0" smtClean="0"/>
              <a:t>This often comes from a deep knowledge of the topic area</a:t>
            </a:r>
          </a:p>
          <a:p>
            <a:pPr lvl="1"/>
            <a:r>
              <a:rPr lang="en-US" dirty="0" smtClean="0"/>
              <a:t>It also requires an understanding of the context</a:t>
            </a:r>
          </a:p>
          <a:p>
            <a:pPr lvl="2"/>
            <a:r>
              <a:rPr lang="en-US" dirty="0" smtClean="0"/>
              <a:t>How much precision and accuracy is needed?</a:t>
            </a:r>
          </a:p>
          <a:p>
            <a:pPr lvl="2"/>
            <a:r>
              <a:rPr lang="en-US" dirty="0" smtClean="0"/>
              <a:t>What are the consequences of various types of error?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200" dirty="0" smtClean="0"/>
              <a:t>Page </a:t>
            </a:r>
            <a:fld id="{0EF0C9C8-817D-4436-9799-3B5035CED07B}" type="slidenum">
              <a:rPr lang="en-US" sz="1200" smtClean="0"/>
              <a:pPr>
                <a:lnSpc>
                  <a:spcPct val="80000"/>
                </a:lnSpc>
              </a:pPr>
              <a:t>20</a:t>
            </a:fld>
            <a:r>
              <a:rPr lang="en-US" sz="1200" dirty="0" smtClean="0"/>
              <a:t>   •   DePascale  •   Applying an Assessment Literacy Framework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7865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Is available evidence sufficient?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can couch the previous questions in measurement terms as validity and reliability…</a:t>
            </a:r>
          </a:p>
          <a:p>
            <a:r>
              <a:rPr lang="en-US" dirty="0" smtClean="0"/>
              <a:t>In reality, however, they require a pre-existing knowledge base that is external to the assessment process.</a:t>
            </a:r>
          </a:p>
          <a:p>
            <a:r>
              <a:rPr lang="en-US" dirty="0" smtClean="0"/>
              <a:t>All assessment is situated within a broader context.</a:t>
            </a:r>
          </a:p>
          <a:p>
            <a:r>
              <a:rPr lang="en-US" b="1" dirty="0" smtClean="0"/>
              <a:t>An understanding of that context, therefore, is a necessary condition for assessment literacy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200" dirty="0" smtClean="0"/>
              <a:t>Page </a:t>
            </a:r>
            <a:fld id="{0EF0C9C8-817D-4436-9799-3B5035CED07B}" type="slidenum">
              <a:rPr lang="en-US" sz="1200" smtClean="0"/>
              <a:pPr>
                <a:lnSpc>
                  <a:spcPct val="80000"/>
                </a:lnSpc>
              </a:pPr>
              <a:t>21</a:t>
            </a:fld>
            <a:r>
              <a:rPr lang="en-US" sz="1200" dirty="0" smtClean="0"/>
              <a:t>   •   DePascale  •   Applying an Assessment Literacy Framework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3693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Literacy is always </a:t>
            </a:r>
            <a:r>
              <a:rPr lang="en-US" i="1" dirty="0" smtClean="0"/>
              <a:t>nested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066800"/>
            <a:ext cx="5638800" cy="422765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200" dirty="0" smtClean="0"/>
              <a:t>Page </a:t>
            </a:r>
            <a:fld id="{0EF0C9C8-817D-4436-9799-3B5035CED07B}" type="slidenum">
              <a:rPr lang="en-US" sz="1200" smtClean="0"/>
              <a:pPr>
                <a:lnSpc>
                  <a:spcPct val="80000"/>
                </a:lnSpc>
              </a:pPr>
              <a:t>22</a:t>
            </a:fld>
            <a:r>
              <a:rPr lang="en-US" sz="1200" dirty="0" smtClean="0"/>
              <a:t>   •   DePascale  •   Applying an Assessment Literacy Framework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1483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varies across stakeholders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questions asked and evidence needed to answer those questions will vary across stakeholders.</a:t>
            </a:r>
          </a:p>
          <a:p>
            <a:pPr lvl="1"/>
            <a:r>
              <a:rPr lang="en-US" dirty="0"/>
              <a:t>Teachers, administrators, policymakers, parents, students, and the public at large</a:t>
            </a:r>
          </a:p>
          <a:p>
            <a:r>
              <a:rPr lang="en-US" dirty="0" smtClean="0"/>
              <a:t>Therefore, the required prior knowledge base will also vary across stakeholders</a:t>
            </a:r>
          </a:p>
          <a:p>
            <a:r>
              <a:rPr lang="en-US" dirty="0" smtClean="0"/>
              <a:t>Communication and interactions among stakeholder groups, however, requires some shared understanding; for example</a:t>
            </a:r>
          </a:p>
          <a:p>
            <a:pPr lvl="1"/>
            <a:r>
              <a:rPr lang="en-US" dirty="0" smtClean="0"/>
              <a:t>Administrators               Teachers</a:t>
            </a:r>
          </a:p>
          <a:p>
            <a:pPr lvl="1"/>
            <a:r>
              <a:rPr lang="en-US" dirty="0" smtClean="0"/>
              <a:t>Policymakers                   Administrators</a:t>
            </a:r>
          </a:p>
          <a:p>
            <a:pPr lvl="1"/>
            <a:r>
              <a:rPr lang="en-US" dirty="0" smtClean="0"/>
              <a:t>Teachers                   Parents</a:t>
            </a:r>
            <a:endParaRPr lang="en-US" dirty="0"/>
          </a:p>
          <a:p>
            <a:pPr lvl="1"/>
            <a:r>
              <a:rPr lang="en-US" dirty="0" smtClean="0"/>
              <a:t>Policymakers                  Public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200" dirty="0" smtClean="0"/>
              <a:t>Page </a:t>
            </a:r>
            <a:fld id="{0EF0C9C8-817D-4436-9799-3B5035CED07B}" type="slidenum">
              <a:rPr lang="en-US" sz="1200" smtClean="0"/>
              <a:pPr>
                <a:lnSpc>
                  <a:spcPct val="80000"/>
                </a:lnSpc>
              </a:pPr>
              <a:t>23</a:t>
            </a:fld>
            <a:r>
              <a:rPr lang="en-US" sz="1200" dirty="0" smtClean="0"/>
              <a:t>   •   DePascale  •   Applying an Assessment Literacy Framework</a:t>
            </a:r>
            <a:endParaRPr lang="en-US" sz="1200" dirty="0"/>
          </a:p>
        </p:txBody>
      </p:sp>
      <p:sp>
        <p:nvSpPr>
          <p:cNvPr id="5" name="Right Arrow 4"/>
          <p:cNvSpPr/>
          <p:nvPr/>
        </p:nvSpPr>
        <p:spPr>
          <a:xfrm>
            <a:off x="2895600" y="4191000"/>
            <a:ext cx="609600" cy="152400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2819400" y="4572000"/>
            <a:ext cx="609600" cy="152400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2362200" y="4902200"/>
            <a:ext cx="609600" cy="152400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-Right Arrow 7"/>
          <p:cNvSpPr/>
          <p:nvPr/>
        </p:nvSpPr>
        <p:spPr>
          <a:xfrm>
            <a:off x="2667000" y="5257800"/>
            <a:ext cx="762000" cy="152400"/>
          </a:xfrm>
          <a:prstGeom prst="left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0889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across stakeholders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would the </a:t>
            </a:r>
            <a:r>
              <a:rPr lang="en-US" i="1" dirty="0" smtClean="0"/>
              <a:t>nesting</a:t>
            </a:r>
            <a:r>
              <a:rPr lang="en-US" dirty="0" smtClean="0"/>
              <a:t> picture look like for various stakeholders?</a:t>
            </a:r>
          </a:p>
          <a:p>
            <a:pPr lvl="1"/>
            <a:r>
              <a:rPr lang="en-US" dirty="0" smtClean="0"/>
              <a:t>School administrators</a:t>
            </a:r>
          </a:p>
          <a:p>
            <a:pPr lvl="1"/>
            <a:r>
              <a:rPr lang="en-US" dirty="0" smtClean="0"/>
              <a:t>State Policymakers</a:t>
            </a:r>
          </a:p>
          <a:p>
            <a:pPr lvl="1"/>
            <a:r>
              <a:rPr lang="en-US" dirty="0" smtClean="0"/>
              <a:t>Parents</a:t>
            </a:r>
          </a:p>
          <a:p>
            <a:r>
              <a:rPr lang="en-US" dirty="0"/>
              <a:t>What knowledge and skills do they need to answer questions and make decisions?</a:t>
            </a:r>
          </a:p>
          <a:p>
            <a:r>
              <a:rPr lang="en-US" dirty="0"/>
              <a:t>What knowledge and skills do they need to make judgments about evidence?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200" dirty="0" smtClean="0"/>
              <a:t>Page </a:t>
            </a:r>
            <a:fld id="{0EF0C9C8-817D-4436-9799-3B5035CED07B}" type="slidenum">
              <a:rPr lang="en-US" sz="1200" smtClean="0"/>
              <a:pPr>
                <a:lnSpc>
                  <a:spcPct val="80000"/>
                </a:lnSpc>
              </a:pPr>
              <a:t>24</a:t>
            </a:fld>
            <a:r>
              <a:rPr lang="en-US" sz="1200" dirty="0" smtClean="0"/>
              <a:t>   •   DePascale  •   Applying an Assessment Literacy Framework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608020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through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200" dirty="0" smtClean="0"/>
              <a:t>Page </a:t>
            </a:r>
            <a:fld id="{0EF0C9C8-817D-4436-9799-3B5035CED07B}" type="slidenum">
              <a:rPr lang="en-US" sz="1200" smtClean="0"/>
              <a:pPr>
                <a:lnSpc>
                  <a:spcPct val="80000"/>
                </a:lnSpc>
              </a:pPr>
              <a:t>25</a:t>
            </a:fld>
            <a:r>
              <a:rPr lang="en-US" sz="1200" dirty="0" smtClean="0"/>
              <a:t>   •   DePascale  •   Applying an Assessment Literacy Framework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936907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Literacy</a:t>
            </a:r>
            <a:endParaRPr lang="en-US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146" y="1752600"/>
            <a:ext cx="4231854" cy="335255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200" dirty="0" smtClean="0"/>
              <a:t>Page </a:t>
            </a:r>
            <a:fld id="{0EF0C9C8-817D-4436-9799-3B5035CED07B}" type="slidenum">
              <a:rPr lang="en-US" sz="1200" smtClean="0"/>
              <a:pPr>
                <a:lnSpc>
                  <a:spcPct val="80000"/>
                </a:lnSpc>
              </a:pPr>
              <a:t>26</a:t>
            </a:fld>
            <a:r>
              <a:rPr lang="en-US" sz="1200" dirty="0" smtClean="0"/>
              <a:t>   •   DePascale  •   Applying an Assessment Literacy Framework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4724400" y="2286000"/>
            <a:ext cx="41243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Accepting that assessment literacy is nested within a broader context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What are the knowledge and skills that are needed to be an assessment literate teacher, administrator, policymaker, …?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78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Literacy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Assessment Literacy comprises three types of literacy</a:t>
            </a:r>
          </a:p>
          <a:p>
            <a:pPr lvl="1"/>
            <a:r>
              <a:rPr lang="en-US" dirty="0" smtClean="0"/>
              <a:t>Testing </a:t>
            </a:r>
            <a:r>
              <a:rPr lang="en-US" dirty="0"/>
              <a:t>Literacy – the understanding of the fundamental principles of test design, development, and use.</a:t>
            </a:r>
          </a:p>
          <a:p>
            <a:pPr lvl="1"/>
            <a:r>
              <a:rPr lang="en-US" dirty="0"/>
              <a:t>Measurement Literacy – the understanding of fundamental measurement principles, particularly those related to validity and the uncertainty of measurement</a:t>
            </a:r>
          </a:p>
          <a:p>
            <a:pPr lvl="1"/>
            <a:r>
              <a:rPr lang="en-US" dirty="0"/>
              <a:t>Data Literacy – the possession of the basic skills needed to organize and manipulate data so that it can be analyzed, </a:t>
            </a:r>
            <a:r>
              <a:rPr lang="en-US" dirty="0" smtClean="0"/>
              <a:t>interpreted</a:t>
            </a:r>
            <a:r>
              <a:rPr lang="en-US" dirty="0"/>
              <a:t>, and used </a:t>
            </a:r>
            <a:r>
              <a:rPr lang="en-US" dirty="0" smtClean="0"/>
              <a:t>appropriately</a:t>
            </a:r>
          </a:p>
          <a:p>
            <a:r>
              <a:rPr lang="en-US" dirty="0" smtClean="0"/>
              <a:t>They are applied together, but each is a distinct body of knowledge and skills.</a:t>
            </a:r>
          </a:p>
          <a:p>
            <a:r>
              <a:rPr lang="en-US" dirty="0" smtClean="0"/>
              <a:t>The particular skills needed within each of the three types of literacy are context dependent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200" dirty="0" smtClean="0"/>
              <a:t>Page </a:t>
            </a:r>
            <a:fld id="{0EF0C9C8-817D-4436-9799-3B5035CED07B}" type="slidenum">
              <a:rPr lang="en-US" sz="1200" smtClean="0"/>
              <a:pPr>
                <a:lnSpc>
                  <a:spcPct val="80000"/>
                </a:lnSpc>
              </a:pPr>
              <a:t>27</a:t>
            </a:fld>
            <a:r>
              <a:rPr lang="en-US" sz="1200" dirty="0" smtClean="0"/>
              <a:t>   •   DePascale  •   Applying an Assessment Literacy Framework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7730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Literacy </a:t>
            </a:r>
            <a:r>
              <a:rPr lang="en-US" sz="1800" dirty="0" smtClean="0"/>
              <a:t>(sample knowledge and skills)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Properties of various item types</a:t>
            </a:r>
          </a:p>
          <a:p>
            <a:r>
              <a:rPr lang="en-US" dirty="0" smtClean="0"/>
              <a:t>Principles for item development</a:t>
            </a:r>
          </a:p>
          <a:p>
            <a:pPr lvl="1"/>
            <a:r>
              <a:rPr lang="en-US" dirty="0" smtClean="0"/>
              <a:t>Development and use of scoring rubrics</a:t>
            </a:r>
          </a:p>
          <a:p>
            <a:r>
              <a:rPr lang="en-US" dirty="0" smtClean="0"/>
              <a:t>Methods for aggregating </a:t>
            </a:r>
            <a:r>
              <a:rPr lang="en-US" dirty="0"/>
              <a:t>items scores to generate test scores</a:t>
            </a:r>
          </a:p>
          <a:p>
            <a:r>
              <a:rPr lang="en-US" dirty="0" smtClean="0"/>
              <a:t>Time needed to respond to items</a:t>
            </a:r>
          </a:p>
          <a:p>
            <a:r>
              <a:rPr lang="en-US" dirty="0"/>
              <a:t>Issues related to bias and sensitivity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200" dirty="0" smtClean="0"/>
              <a:t>Page </a:t>
            </a:r>
            <a:fld id="{0EF0C9C8-817D-4436-9799-3B5035CED07B}" type="slidenum">
              <a:rPr lang="en-US" sz="1200" smtClean="0"/>
              <a:pPr>
                <a:lnSpc>
                  <a:spcPct val="80000"/>
                </a:lnSpc>
              </a:pPr>
              <a:t>28</a:t>
            </a:fld>
            <a:r>
              <a:rPr lang="en-US" sz="1200" dirty="0" smtClean="0"/>
              <a:t>   •   DePascale  •   Applying an Assessment Literacy Framework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990680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Measurement Literacy </a:t>
            </a:r>
            <a:r>
              <a:rPr lang="en-US" sz="1800" dirty="0"/>
              <a:t>(sample knowledge and skills)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Understanding Uncertainty due to </a:t>
            </a:r>
          </a:p>
          <a:p>
            <a:pPr lvl="1"/>
            <a:r>
              <a:rPr lang="en-US" dirty="0" smtClean="0"/>
              <a:t>Students, Items, Testing conditions, etc.</a:t>
            </a:r>
          </a:p>
          <a:p>
            <a:r>
              <a:rPr lang="en-US" dirty="0" smtClean="0"/>
              <a:t>Balancing standardization and flexibility</a:t>
            </a:r>
          </a:p>
          <a:p>
            <a:r>
              <a:rPr lang="en-US" dirty="0" smtClean="0"/>
              <a:t>Interpreting Norm- and criterion-referenced scores</a:t>
            </a:r>
          </a:p>
          <a:p>
            <a:r>
              <a:rPr lang="en-US" dirty="0" smtClean="0"/>
              <a:t>Comparing scores across</a:t>
            </a:r>
          </a:p>
          <a:p>
            <a:pPr lvl="1"/>
            <a:r>
              <a:rPr lang="en-US" dirty="0" smtClean="0"/>
              <a:t>Students</a:t>
            </a:r>
          </a:p>
          <a:p>
            <a:pPr lvl="1"/>
            <a:r>
              <a:rPr lang="en-US" dirty="0" smtClean="0"/>
              <a:t>Classes or schools</a:t>
            </a:r>
          </a:p>
          <a:p>
            <a:pPr lvl="1"/>
            <a:r>
              <a:rPr lang="en-US" dirty="0" smtClean="0"/>
              <a:t>Different tests</a:t>
            </a:r>
          </a:p>
          <a:p>
            <a:pPr lvl="1"/>
            <a:r>
              <a:rPr lang="en-US" dirty="0" smtClean="0"/>
              <a:t>Time</a:t>
            </a:r>
          </a:p>
          <a:p>
            <a:r>
              <a:rPr lang="en-US" dirty="0" smtClean="0"/>
              <a:t>Interpreting individual student and group scores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200" dirty="0" smtClean="0"/>
              <a:t>Page </a:t>
            </a:r>
            <a:fld id="{0EF0C9C8-817D-4436-9799-3B5035CED07B}" type="slidenum">
              <a:rPr lang="en-US" sz="1200" smtClean="0"/>
              <a:pPr>
                <a:lnSpc>
                  <a:spcPct val="80000"/>
                </a:lnSpc>
              </a:pPr>
              <a:t>29</a:t>
            </a:fld>
            <a:r>
              <a:rPr lang="en-US" sz="1200" dirty="0" smtClean="0"/>
              <a:t>   •   DePascale  •   Applying an Assessment Literacy Framework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21409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assessment?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200" dirty="0" smtClean="0"/>
              <a:t>Page </a:t>
            </a:r>
            <a:fld id="{0EF0C9C8-817D-4436-9799-3B5035CED07B}" type="slidenum">
              <a:rPr lang="en-US" sz="1200" smtClean="0"/>
              <a:pPr>
                <a:lnSpc>
                  <a:spcPct val="80000"/>
                </a:lnSpc>
              </a:pPr>
              <a:t>3</a:t>
            </a:fld>
            <a:r>
              <a:rPr lang="en-US" sz="1200" dirty="0" smtClean="0"/>
              <a:t>   •   DePascale  •   Applying an Assessment Literacy Framework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2286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Literacy </a:t>
            </a:r>
            <a:r>
              <a:rPr lang="en-US" sz="1800" dirty="0" smtClean="0"/>
              <a:t>(sample knowledge and skills) 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Sorting Items or Students</a:t>
            </a:r>
          </a:p>
          <a:p>
            <a:r>
              <a:rPr lang="en-US" dirty="0" smtClean="0"/>
              <a:t>Selecting or filtering groups of students</a:t>
            </a:r>
          </a:p>
          <a:p>
            <a:r>
              <a:rPr lang="en-US" dirty="0" smtClean="0"/>
              <a:t>Examining relationships between variables</a:t>
            </a:r>
          </a:p>
          <a:p>
            <a:pPr lvl="1"/>
            <a:r>
              <a:rPr lang="en-US" dirty="0" smtClean="0"/>
              <a:t>Generating and interpreting basic charts and graphs</a:t>
            </a:r>
          </a:p>
          <a:p>
            <a:pPr lvl="1"/>
            <a:r>
              <a:rPr lang="en-US" dirty="0" smtClean="0"/>
              <a:t>Generating and interpreting two-way tables</a:t>
            </a:r>
          </a:p>
          <a:p>
            <a:r>
              <a:rPr lang="en-US" dirty="0" smtClean="0"/>
              <a:t>Generating and interpreting summaries of group performance</a:t>
            </a:r>
          </a:p>
          <a:p>
            <a:r>
              <a:rPr lang="en-US" dirty="0" smtClean="0"/>
              <a:t>Combining information from multiple sources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200" dirty="0" smtClean="0"/>
              <a:t>Page </a:t>
            </a:r>
            <a:fld id="{0EF0C9C8-817D-4436-9799-3B5035CED07B}" type="slidenum">
              <a:rPr lang="en-US" sz="1200" smtClean="0"/>
              <a:pPr>
                <a:lnSpc>
                  <a:spcPct val="80000"/>
                </a:lnSpc>
              </a:pPr>
              <a:t>30</a:t>
            </a:fld>
            <a:r>
              <a:rPr lang="en-US" sz="1200" dirty="0" smtClean="0"/>
              <a:t>   •   DePascale  •   Applying an Assessment Literacy Framework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319135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conceptual framework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101693"/>
            <a:ext cx="5943600" cy="4456176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200" dirty="0" smtClean="0"/>
              <a:t>Page </a:t>
            </a:r>
            <a:fld id="{0EF0C9C8-817D-4436-9799-3B5035CED07B}" type="slidenum">
              <a:rPr lang="en-US" sz="1200" smtClean="0"/>
              <a:pPr>
                <a:lnSpc>
                  <a:spcPct val="80000"/>
                </a:lnSpc>
              </a:pPr>
              <a:t>31</a:t>
            </a:fld>
            <a:r>
              <a:rPr lang="en-US" sz="1200" dirty="0" smtClean="0"/>
              <a:t>   •   DePascale  •   Applying an Assessment Literacy Framework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353535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the </a:t>
            </a:r>
            <a:r>
              <a:rPr lang="en-US" smtClean="0"/>
              <a:t>conceptual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In developing the Assessment Literacy Framework, our focus was the efforts needed to develop, support, and sustain assessment literacy. </a:t>
            </a:r>
          </a:p>
          <a:p>
            <a:r>
              <a:rPr lang="en-US" dirty="0"/>
              <a:t>Through the proposed assessment literacy framework, we hope to provide a comprehensive picture of assessment literacy</a:t>
            </a:r>
          </a:p>
          <a:p>
            <a:pPr lvl="1"/>
            <a:r>
              <a:rPr lang="en-US" dirty="0"/>
              <a:t>a view of assessment literacy that is multidimensional, grounded in practice, and nested within the role-specific knowledge and skills of teachers, administrators, and policymakers. </a:t>
            </a:r>
          </a:p>
          <a:p>
            <a:r>
              <a:rPr lang="en-US" dirty="0"/>
              <a:t>The framework should serve as a useful tool for states, local education agencies, educator preparation programs, and others developing programs and materials to increase assessment literacy and improve the instruction and learning of all students.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200" dirty="0" smtClean="0"/>
              <a:t>Page </a:t>
            </a:r>
            <a:fld id="{0EF0C9C8-817D-4436-9799-3B5035CED07B}" type="slidenum">
              <a:rPr lang="en-US" sz="1200" smtClean="0"/>
              <a:pPr>
                <a:lnSpc>
                  <a:spcPct val="80000"/>
                </a:lnSpc>
              </a:pPr>
              <a:t>32</a:t>
            </a:fld>
            <a:r>
              <a:rPr lang="en-US" sz="1200" dirty="0" smtClean="0"/>
              <a:t>   •   DePascale  •   Applying an Assessment Literacy Framework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678347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more information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200" dirty="0" smtClean="0"/>
              <a:t>Page </a:t>
            </a:r>
            <a:fld id="{0EF0C9C8-817D-4436-9799-3B5035CED07B}" type="slidenum">
              <a:rPr lang="en-US" sz="1200" smtClean="0"/>
              <a:pPr>
                <a:lnSpc>
                  <a:spcPct val="80000"/>
                </a:lnSpc>
              </a:pPr>
              <a:t>33</a:t>
            </a:fld>
            <a:r>
              <a:rPr lang="en-US" sz="1200" dirty="0" smtClean="0"/>
              <a:t>   •   DePascale •   Applying an Assessment Literacy Framework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6851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is a Process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Assessment </a:t>
            </a:r>
            <a:r>
              <a:rPr lang="en-US" dirty="0"/>
              <a:t>is a process that involves the collection and evaluation of evidence to answer a specific question. 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critical point in the assessment process is determining whether there is sufficient evidence available to answer that question. 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there is sufficient evidence, the question can be answered.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If not, additional evidence must be collected and evaluated.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200" dirty="0" smtClean="0"/>
              <a:t>Page </a:t>
            </a:r>
            <a:fld id="{0EF0C9C8-817D-4436-9799-3B5035CED07B}" type="slidenum">
              <a:rPr lang="en-US" sz="1200" smtClean="0"/>
              <a:pPr>
                <a:lnSpc>
                  <a:spcPct val="80000"/>
                </a:lnSpc>
              </a:pPr>
              <a:t>4</a:t>
            </a:fld>
            <a:r>
              <a:rPr lang="en-US" sz="1200" dirty="0" smtClean="0"/>
              <a:t>   •   DePascale  •   Applying an Assessment Literacy Framework</a:t>
            </a:r>
            <a:endParaRPr lang="en-US" sz="1200" dirty="0"/>
          </a:p>
        </p:txBody>
      </p:sp>
      <p:pic>
        <p:nvPicPr>
          <p:cNvPr id="10" name="Picture Placeholder 9"/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33" b="3333"/>
          <a:stretch>
            <a:fillRect/>
          </a:stretch>
        </p:blipFill>
        <p:spPr>
          <a:xfrm>
            <a:off x="5105400" y="1905000"/>
            <a:ext cx="3810000" cy="2667000"/>
          </a:xfrm>
        </p:spPr>
      </p:pic>
    </p:spTree>
    <p:extLst>
      <p:ext uri="{BB962C8B-B14F-4D97-AF65-F5344CB8AC3E}">
        <p14:creationId xmlns:p14="http://schemas.microsoft.com/office/powerpoint/2010/main" val="256326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process in its basic form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19200" y="1219200"/>
            <a:ext cx="683475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200" dirty="0" smtClean="0"/>
              <a:t>Page </a:t>
            </a:r>
            <a:fld id="{0EF0C9C8-817D-4436-9799-3B5035CED07B}" type="slidenum">
              <a:rPr lang="en-US" sz="1200" smtClean="0"/>
              <a:pPr>
                <a:lnSpc>
                  <a:spcPct val="80000"/>
                </a:lnSpc>
              </a:pPr>
              <a:t>5</a:t>
            </a:fld>
            <a:r>
              <a:rPr lang="en-US" sz="1200" dirty="0" smtClean="0"/>
              <a:t>   •   DePascale  •  Applying an Assessment Literacy Framework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8476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process – adding complexity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200" dirty="0" smtClean="0"/>
              <a:t>Page </a:t>
            </a:r>
            <a:fld id="{0EF0C9C8-817D-4436-9799-3B5035CED07B}" type="slidenum">
              <a:rPr lang="en-US" sz="1200" smtClean="0"/>
              <a:pPr>
                <a:lnSpc>
                  <a:spcPct val="80000"/>
                </a:lnSpc>
              </a:pPr>
              <a:t>6</a:t>
            </a:fld>
            <a:r>
              <a:rPr lang="en-US" sz="1200" dirty="0" smtClean="0"/>
              <a:t>   •   DePascale  •   Applying an Assessment Literacy Framework</a:t>
            </a:r>
            <a:endParaRPr lang="en-US" sz="12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355" y="1055254"/>
            <a:ext cx="6861445" cy="4964545"/>
          </a:xfrm>
        </p:spPr>
      </p:pic>
    </p:spTree>
    <p:extLst>
      <p:ext uri="{BB962C8B-B14F-4D97-AF65-F5344CB8AC3E}">
        <p14:creationId xmlns:p14="http://schemas.microsoft.com/office/powerpoint/2010/main" val="386899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process – adding complexity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200" dirty="0" smtClean="0"/>
              <a:t>Page </a:t>
            </a:r>
            <a:fld id="{0EF0C9C8-817D-4436-9799-3B5035CED07B}" type="slidenum">
              <a:rPr lang="en-US" sz="1200" smtClean="0"/>
              <a:pPr>
                <a:lnSpc>
                  <a:spcPct val="80000"/>
                </a:lnSpc>
              </a:pPr>
              <a:t>7</a:t>
            </a:fld>
            <a:r>
              <a:rPr lang="en-US" sz="1200" dirty="0" smtClean="0"/>
              <a:t>   •   DePascale  •   Applying an Assessment Literacy Framework</a:t>
            </a:r>
            <a:endParaRPr lang="en-US" sz="12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066800"/>
            <a:ext cx="6950805" cy="5029200"/>
          </a:xfrm>
        </p:spPr>
      </p:pic>
    </p:spTree>
    <p:extLst>
      <p:ext uri="{BB962C8B-B14F-4D97-AF65-F5344CB8AC3E}">
        <p14:creationId xmlns:p14="http://schemas.microsoft.com/office/powerpoint/2010/main" val="117953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process – tradeoffs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200" dirty="0" smtClean="0"/>
              <a:t>Page </a:t>
            </a:r>
            <a:fld id="{0EF0C9C8-817D-4436-9799-3B5035CED07B}" type="slidenum">
              <a:rPr lang="en-US" sz="1200" smtClean="0"/>
              <a:pPr>
                <a:lnSpc>
                  <a:spcPct val="80000"/>
                </a:lnSpc>
              </a:pPr>
              <a:t>8</a:t>
            </a:fld>
            <a:r>
              <a:rPr lang="en-US" sz="1200" dirty="0" smtClean="0"/>
              <a:t>   •   DePascale  •   Applying an Assessment Literacy Framework</a:t>
            </a:r>
            <a:endParaRPr lang="en-US" sz="12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066800"/>
            <a:ext cx="7056120" cy="5105400"/>
          </a:xfrm>
        </p:spPr>
      </p:pic>
    </p:spTree>
    <p:extLst>
      <p:ext uri="{BB962C8B-B14F-4D97-AF65-F5344CB8AC3E}">
        <p14:creationId xmlns:p14="http://schemas.microsoft.com/office/powerpoint/2010/main" val="241342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and 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is a common question that educators want to answer? Or</a:t>
            </a:r>
          </a:p>
          <a:p>
            <a:r>
              <a:rPr lang="en-US" dirty="0" smtClean="0"/>
              <a:t>What is an important decision that educators need to make?</a:t>
            </a:r>
          </a:p>
          <a:p>
            <a:r>
              <a:rPr lang="en-US" dirty="0" smtClean="0"/>
              <a:t>Consider your own perspective or the perspective of a key stakeholder</a:t>
            </a:r>
          </a:p>
          <a:p>
            <a:pPr lvl="1"/>
            <a:r>
              <a:rPr lang="en-US" dirty="0" smtClean="0"/>
              <a:t>Teachers</a:t>
            </a:r>
          </a:p>
          <a:p>
            <a:pPr lvl="1"/>
            <a:r>
              <a:rPr lang="en-US" dirty="0" smtClean="0"/>
              <a:t>Building Administrators</a:t>
            </a:r>
          </a:p>
          <a:p>
            <a:pPr lvl="1"/>
            <a:r>
              <a:rPr lang="en-US" dirty="0" smtClean="0"/>
              <a:t>Policymakers</a:t>
            </a:r>
          </a:p>
          <a:p>
            <a:pPr lvl="1"/>
            <a:r>
              <a:rPr lang="en-US" dirty="0" smtClean="0"/>
              <a:t>Parents, students, general public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200" dirty="0" smtClean="0"/>
              <a:t>Page </a:t>
            </a:r>
            <a:fld id="{0EF0C9C8-817D-4436-9799-3B5035CED07B}" type="slidenum">
              <a:rPr lang="en-US" sz="1200" smtClean="0"/>
              <a:pPr>
                <a:lnSpc>
                  <a:spcPct val="80000"/>
                </a:lnSpc>
              </a:pPr>
              <a:t>9</a:t>
            </a:fld>
            <a:r>
              <a:rPr lang="en-US" sz="1200" dirty="0" smtClean="0"/>
              <a:t>   •   DePascale  •   Applying an Assessment Literacy Framework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35012451"/>
      </p:ext>
    </p:extLst>
  </p:cSld>
  <p:clrMapOvr>
    <a:masterClrMapping/>
  </p:clrMapOvr>
</p:sld>
</file>

<file path=ppt/theme/theme1.xml><?xml version="1.0" encoding="utf-8"?>
<a:theme xmlns:a="http://schemas.openxmlformats.org/drawingml/2006/main" name="CFA-Presentation-Dark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Cambr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1962</TotalTime>
  <Words>1428</Words>
  <Application>Microsoft Office PowerPoint</Application>
  <PresentationFormat>On-screen Show (4:3)</PresentationFormat>
  <Paragraphs>186</Paragraphs>
  <Slides>33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CFA-Presentation-Dark-Template</vt:lpstr>
      <vt:lpstr>Applying a Conceptual Framework  for Assessment Literacy</vt:lpstr>
      <vt:lpstr>Current State of Assessment Literacy</vt:lpstr>
      <vt:lpstr>What is assessment?</vt:lpstr>
      <vt:lpstr>Assessment is a Process</vt:lpstr>
      <vt:lpstr>Assessment process in its basic form</vt:lpstr>
      <vt:lpstr>Assessment process – adding complexity</vt:lpstr>
      <vt:lpstr>Assessment process – adding complexity</vt:lpstr>
      <vt:lpstr>Assessment process – tradeoffs</vt:lpstr>
      <vt:lpstr>Questions and Decisions</vt:lpstr>
      <vt:lpstr>Evidence</vt:lpstr>
      <vt:lpstr>What is acceptable evidence?</vt:lpstr>
      <vt:lpstr>Working through examples</vt:lpstr>
      <vt:lpstr>How much evidence do I need?</vt:lpstr>
      <vt:lpstr>How much evidence do I need?</vt:lpstr>
      <vt:lpstr>How much evidence do I need?</vt:lpstr>
      <vt:lpstr>How much evidence do I need?</vt:lpstr>
      <vt:lpstr>How much evidence do I need?</vt:lpstr>
      <vt:lpstr>How much evidence do I need?</vt:lpstr>
      <vt:lpstr>How much evidence do I need?</vt:lpstr>
      <vt:lpstr>Is available evidence sufficient?</vt:lpstr>
      <vt:lpstr>Is available evidence sufficient?</vt:lpstr>
      <vt:lpstr>Assessment Literacy is always nested </vt:lpstr>
      <vt:lpstr>Context varies across stakeholders</vt:lpstr>
      <vt:lpstr>Context across stakeholders</vt:lpstr>
      <vt:lpstr>Work through Examples</vt:lpstr>
      <vt:lpstr>Assessment Literacy</vt:lpstr>
      <vt:lpstr>Assessment Literacy</vt:lpstr>
      <vt:lpstr>Testing Literacy (sample knowledge and skills)</vt:lpstr>
      <vt:lpstr>Measurement Literacy (sample knowledge and skills)</vt:lpstr>
      <vt:lpstr>Data Literacy (sample knowledge and skills) </vt:lpstr>
      <vt:lpstr>A conceptual framework</vt:lpstr>
      <vt:lpstr>Applying the conceptual framework</vt:lpstr>
      <vt:lpstr>For more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Applying a Conceptual Framework  for Assessment Literacy</dc:title>
  <dc:creator>Charles DePascale</dc:creator>
  <cp:lastModifiedBy>Charlie DePascale</cp:lastModifiedBy>
  <cp:revision>47</cp:revision>
  <dcterms:created xsi:type="dcterms:W3CDTF">2017-04-03T20:01:19Z</dcterms:created>
  <dcterms:modified xsi:type="dcterms:W3CDTF">2017-04-18T20:36:36Z</dcterms:modified>
</cp:coreProperties>
</file>